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350" r:id="rId2"/>
    <p:sldId id="354" r:id="rId3"/>
    <p:sldId id="311" r:id="rId4"/>
    <p:sldId id="260" r:id="rId5"/>
    <p:sldId id="370" r:id="rId6"/>
    <p:sldId id="372" r:id="rId7"/>
    <p:sldId id="358" r:id="rId8"/>
    <p:sldId id="374" r:id="rId9"/>
    <p:sldId id="373" r:id="rId10"/>
    <p:sldId id="376" r:id="rId11"/>
    <p:sldId id="359" r:id="rId12"/>
    <p:sldId id="375" r:id="rId13"/>
    <p:sldId id="361" r:id="rId14"/>
    <p:sldId id="364" r:id="rId15"/>
    <p:sldId id="362" r:id="rId16"/>
    <p:sldId id="365" r:id="rId17"/>
    <p:sldId id="369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40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70237-C3D8-4514-9A49-C81BA6A22F58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E0C4C-AFD5-4B58-AFED-5A10B668A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264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577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217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236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371081-999E-4F84-B49B-9E2EBD31B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9A8299-4DFF-43A6-8E84-E8E750D037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769539-DC23-4926-B535-BD474143D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17E27-064A-4232-9DA0-D7E623639042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D75309-C220-4B91-8130-53B488CB8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85503E-59B7-44E3-ADFC-608FD0173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7040C-3B0D-4811-8F06-885C97B71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235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BB2586-9367-43B1-8367-11EC67995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CC23EA8-0E55-4341-ABB6-845BDC215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FDC96F-9178-47EE-B24D-35CCBB65D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17E27-064A-4232-9DA0-D7E623639042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EE8DD8-8CB6-4FFC-A6E7-8CD05A96B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2E8DA1-7EC1-4E3F-887F-AB5EA666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7040C-3B0D-4811-8F06-885C97B71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130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CD4D0A6-2524-49A4-84CC-6A138BA565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EA976F8-0348-44DB-9658-26E0FFB867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F11983-B808-4C10-AD47-2D8C92C15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17E27-064A-4232-9DA0-D7E623639042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075288-92D7-4D6B-8A72-68E543239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7442FB-2127-4DEF-BB92-440CC18DA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7040C-3B0D-4811-8F06-885C97B71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157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204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794" name="Slide number 5"/>
          <p:cNvSpPr>
            <a:spLocks noGrp="1"/>
          </p:cNvSpPr>
          <p:nvPr>
            <p:ph type="sldNum" sz="quarter" idx="4"/>
          </p:nvPr>
        </p:nvSpPr>
        <p:spPr>
          <a:xfrm>
            <a:off x="4417279" y="6654045"/>
            <a:ext cx="1410539" cy="357984"/>
          </a:xfrm>
          <a:noFill/>
          <a:ln w="9525">
            <a:noFill/>
          </a:ln>
        </p:spPr>
        <p:txBody>
          <a:bodyPr lIns="0" tIns="0" rIns="0" bIns="0" anchor="t"/>
          <a:lstStyle/>
          <a:p>
            <a:pPr algn="r"/>
            <a:fld id="{9A0DB2DC-4C9A-4742-B13C-FB6460FD3503}" type="slidenum">
              <a:rPr lang="en-US"/>
              <a:t>‹#›</a:t>
            </a:fld>
            <a:endParaRPr lang="en-US"/>
          </a:p>
        </p:txBody>
      </p:sp>
      <p:sp>
        <p:nvSpPr>
          <p:cNvPr id="33797" name="Date 3"/>
          <p:cNvSpPr>
            <a:spLocks noGrp="1"/>
          </p:cNvSpPr>
          <p:nvPr>
            <p:ph type="dt" sz="half" idx="2"/>
          </p:nvPr>
        </p:nvSpPr>
        <p:spPr>
          <a:xfrm>
            <a:off x="306863" y="6654045"/>
            <a:ext cx="1410539" cy="357984"/>
          </a:xfrm>
          <a:noFill/>
          <a:ln w="9525">
            <a:noFill/>
          </a:ln>
        </p:spPr>
        <p:txBody>
          <a:bodyPr lIns="0" tIns="0" rIns="0" bIns="0" anchor="t"/>
          <a:lstStyle/>
          <a:p>
            <a:fld id="{BB962C8B-B14F-4D97-AF65-F5344CB8AC3E}" type="datetime1">
              <a:rPr lang="en-US"/>
              <a:t>9/11/2019</a:t>
            </a:fld>
            <a:endParaRPr lang="en-US"/>
          </a:p>
        </p:txBody>
      </p:sp>
      <p:sp>
        <p:nvSpPr>
          <p:cNvPr id="33798" name="Footer 4"/>
          <p:cNvSpPr>
            <a:spLocks noGrp="1"/>
          </p:cNvSpPr>
          <p:nvPr>
            <p:ph type="ftr" sz="quarter" idx="3"/>
          </p:nvPr>
        </p:nvSpPr>
        <p:spPr>
          <a:xfrm>
            <a:off x="2086154" y="6654045"/>
            <a:ext cx="1963665" cy="357984"/>
          </a:xfrm>
          <a:noFill/>
          <a:ln w="9525">
            <a:noFill/>
          </a:ln>
        </p:spPr>
        <p:txBody>
          <a:bodyPr lIns="0" tIns="0" rIns="0" bIns="0" anchor="t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49670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7A36B1-33C3-4865-8994-360217DF9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364892-B4F8-4AB3-BB09-11D84B678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8E6F98-9600-4D39-B883-33922F52F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17E27-064A-4232-9DA0-D7E623639042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3C16A5-0BF9-42C1-8E9B-5D87D6CE2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F593D4-F778-4E0E-B60C-D8FE1252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7040C-3B0D-4811-8F06-885C97B71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250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F7AE3F-526A-49AE-AF89-5433D3938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204CB8-D4B9-4849-942E-8F6616A55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90D477-B9E3-4D03-B5A4-9BFA458B6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17E27-064A-4232-9DA0-D7E623639042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F85B43-E07F-46F5-AE86-05F12C3B5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A9C764-FCE2-4986-8556-DDF229D2F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7040C-3B0D-4811-8F06-885C97B71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455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2687AB-65A4-4B5C-A6D2-0AB692AA3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7D2208-E2D7-40B7-8556-21844B504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6B14811-5529-430F-B57F-FE26AFAE2A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10AD0C-E585-4416-B896-41C88E2AB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17E27-064A-4232-9DA0-D7E623639042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C4A77B-75FC-4A09-8DA6-162A508E1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7E8303-533D-4D32-96B8-278614DA8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7040C-3B0D-4811-8F06-885C97B71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624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AE4C61-0838-46E1-B478-B29ACFEC2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466B97-5392-4CE3-B565-C5239BC0B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BA367F8-8AFB-412B-9D0A-235839A168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A05BBCC-3913-4439-944F-6405A7DED7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23122FC-A38A-4F29-B0B4-26D25C93E5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EECFD9B-C3C9-41A0-9D1E-269127AB0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17E27-064A-4232-9DA0-D7E623639042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BB607EF-523F-4981-98FA-91B51C1B4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AF9993B-01C8-4CE7-9F45-07F5631E0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7040C-3B0D-4811-8F06-885C97B71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839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941AAB-06B1-4342-BB4D-E49EDAF92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A8DD90-739B-4B76-AFC4-FA2FEB194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17E27-064A-4232-9DA0-D7E623639042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983ACCA-3A40-4A89-80EF-00E59518F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7BBC98E-0185-4B05-94FE-77B8210A1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7040C-3B0D-4811-8F06-885C97B71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6939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2B4E83-824D-4828-A1EF-BD91A9833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17E27-064A-4232-9DA0-D7E623639042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49558E0-B16C-462D-8110-33E8D9E47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BD7CB4-ECCF-45FC-860E-F5BEB007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7040C-3B0D-4811-8F06-885C97B71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947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320CC5-2D12-4C50-B17C-AA2198EBF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3F65D1-9C2D-4D1A-988A-D3F58103A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6C2B619-90F3-4993-9475-8CE453E6D8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3054E4B-EB95-42ED-B57A-C442DBD0A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17E27-064A-4232-9DA0-D7E623639042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C69198-98A6-426E-A403-526E14EF9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E9FE664-7001-4EA6-B60C-307D6A688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7040C-3B0D-4811-8F06-885C97B71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491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39D5AE-F892-4859-8CA2-9FF1932F7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23DA7FF-F081-4597-B681-12EF0BA307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F6F559-52C2-40D8-96E3-29FC007C26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F248A65-062A-47CE-88E9-E2C694023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17E27-064A-4232-9DA0-D7E623639042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846DCE-6B29-49E3-A682-37E61263B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2D6FBB0-AC38-47D4-96DF-4C2331EEF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7040C-3B0D-4811-8F06-885C97B71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827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698EA8A-3A9C-45EB-B711-CA78ABC06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A62312-C672-41B0-9270-AC2A98DE4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B9EE13-D6EC-4DB2-BE0B-994C164A31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17E27-064A-4232-9DA0-D7E623639042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99B80A-6109-4F51-8400-1C624F7E6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61DB0B-BEB4-4DAF-B6D6-7CEA13FDD6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7040C-3B0D-4811-8F06-885C97B71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5485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jpe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hyperlink" Target="http://www.rapidbbs.cn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DEAD720-C379-45F0-B5E6-6E0ABCFB93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86454B8-5A31-43B3-8E14-FB30D933FB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7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" name="矩形 11"/>
          <p:cNvSpPr/>
          <p:nvPr/>
        </p:nvSpPr>
        <p:spPr>
          <a:xfrm>
            <a:off x="130311" y="236322"/>
            <a:ext cx="10937740" cy="1364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530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MFC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与真实环境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Dijkstra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算法的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3530"/>
            <a:r>
              <a:rPr lang="zh-CN" altLang="en-US" sz="5067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最速外卖系统</a:t>
            </a:r>
          </a:p>
        </p:txBody>
      </p:sp>
      <p:sp>
        <p:nvSpPr>
          <p:cNvPr id="15" name="文本框 4"/>
          <p:cNvSpPr txBox="1"/>
          <p:nvPr/>
        </p:nvSpPr>
        <p:spPr>
          <a:xfrm>
            <a:off x="9769611" y="5115921"/>
            <a:ext cx="1737547" cy="124162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defTabSz="914377"/>
            <a:r>
              <a:rPr lang="zh-CN" altLang="en-US" sz="1867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小组成员：       </a:t>
            </a:r>
            <a:endParaRPr lang="en-US" altLang="zh-CN" sz="1867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377"/>
            <a:r>
              <a:rPr lang="zh-CN" altLang="en-US" sz="1867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李浩瑞</a:t>
            </a:r>
            <a:endParaRPr lang="en-US" altLang="zh-CN" sz="1867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377"/>
            <a:r>
              <a:rPr lang="zh-CN" altLang="en-US" sz="1867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栾岱洋</a:t>
            </a:r>
            <a:endParaRPr lang="en-US" altLang="zh-CN" sz="1867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377"/>
            <a:r>
              <a:rPr lang="zh-CN" altLang="en-US" sz="1867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信宇飞</a:t>
            </a:r>
            <a:endParaRPr lang="en-US" altLang="zh-CN" sz="1867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">
            <a:extLst>
              <a:ext uri="{FF2B5EF4-FFF2-40B4-BE49-F238E27FC236}">
                <a16:creationId xmlns:a16="http://schemas.microsoft.com/office/drawing/2014/main" id="{77CEA694-53E0-4FA1-ADAC-7A9B5316C1BC}"/>
              </a:ext>
            </a:extLst>
          </p:cNvPr>
          <p:cNvSpPr/>
          <p:nvPr/>
        </p:nvSpPr>
        <p:spPr>
          <a:xfrm>
            <a:off x="3272814" y="562"/>
            <a:ext cx="8910903" cy="777161"/>
          </a:xfrm>
          <a:prstGeom prst="rect">
            <a:avLst/>
          </a:prstGeom>
          <a:blipFill rotWithShape="0">
            <a:blip r:embed="rId2"/>
            <a:stretch>
              <a:fillRect b="-890436"/>
            </a:stretch>
          </a:blipFill>
          <a:ln w="9525">
            <a:noFill/>
          </a:ln>
        </p:spPr>
        <p:txBody>
          <a:bodyPr wrap="square" lIns="0" tIns="0" rIns="0" bIns="0"/>
          <a:lstStyle/>
          <a:p>
            <a:endParaRPr sz="904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FB31F4A8-9492-43DD-8B85-D144B4CDC983}"/>
              </a:ext>
            </a:extLst>
          </p:cNvPr>
          <p:cNvSpPr/>
          <p:nvPr/>
        </p:nvSpPr>
        <p:spPr>
          <a:xfrm>
            <a:off x="375654" y="277607"/>
            <a:ext cx="376821" cy="303419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 w="9525">
            <a:noFill/>
          </a:ln>
        </p:spPr>
        <p:txBody>
          <a:bodyPr wrap="square" lIns="0" tIns="0" rIns="0" bIns="0"/>
          <a:lstStyle/>
          <a:p>
            <a:endParaRPr sz="904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5BE1F00-AB2A-48EB-8FE8-1607A891651E}"/>
              </a:ext>
            </a:extLst>
          </p:cNvPr>
          <p:cNvSpPr txBox="1"/>
          <p:nvPr/>
        </p:nvSpPr>
        <p:spPr>
          <a:xfrm>
            <a:off x="752475" y="198483"/>
            <a:ext cx="217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+mj-ea"/>
                <a:ea typeface="+mj-ea"/>
              </a:rPr>
              <a:t>Part 02 </a:t>
            </a:r>
            <a:endParaRPr lang="zh-CN" altLang="en-US" sz="2400" b="1" dirty="0">
              <a:latin typeface="+mj-ea"/>
              <a:ea typeface="+mj-ea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C91D91B-5604-4065-814B-CA06C00C2840}"/>
              </a:ext>
            </a:extLst>
          </p:cNvPr>
          <p:cNvSpPr/>
          <p:nvPr/>
        </p:nvSpPr>
        <p:spPr>
          <a:xfrm>
            <a:off x="3938863" y="581026"/>
            <a:ext cx="36620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实现最速配送界面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66C699-288F-4CEA-AA67-F9ECA618B5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90" y="1240612"/>
            <a:ext cx="7046586" cy="5457781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B3312A6-77AD-44FF-8BA3-3EE7DAC8F14D}"/>
              </a:ext>
            </a:extLst>
          </p:cNvPr>
          <p:cNvSpPr txBox="1"/>
          <p:nvPr/>
        </p:nvSpPr>
        <p:spPr>
          <a:xfrm>
            <a:off x="8526796" y="1905506"/>
            <a:ext cx="275841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邻接矩阵与</a:t>
            </a:r>
            <a:r>
              <a:rPr lang="en-US" altLang="zh-CN" sz="2400" b="1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Dijkstra</a:t>
            </a:r>
            <a:r>
              <a:rPr lang="zh-CN" altLang="en-US" sz="2400" b="1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算法</a:t>
            </a:r>
            <a:endParaRPr lang="en-US" altLang="zh-CN" sz="2400" b="1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endParaRPr lang="en-US" altLang="zh-CN" sz="2400" b="1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zh-CN" altLang="en-US" sz="2400" b="1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随着系统时间动态改变配送路线的权值</a:t>
            </a:r>
            <a:endParaRPr lang="en-US" altLang="zh-CN" sz="2400" b="1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endParaRPr lang="en-US" altLang="zh-CN" sz="2400" b="1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zh-CN" altLang="en-US" sz="2400" b="1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请期待演示</a:t>
            </a:r>
            <a:r>
              <a:rPr lang="en-US" altLang="zh-CN" sz="2400" b="1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552466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1">
            <a:extLst>
              <a:ext uri="{FF2B5EF4-FFF2-40B4-BE49-F238E27FC236}">
                <a16:creationId xmlns:a16="http://schemas.microsoft.com/office/drawing/2014/main" id="{0814E7B0-FCAA-45BA-9905-629342AC554C}"/>
              </a:ext>
            </a:extLst>
          </p:cNvPr>
          <p:cNvSpPr/>
          <p:nvPr/>
        </p:nvSpPr>
        <p:spPr>
          <a:xfrm>
            <a:off x="3281098" y="2"/>
            <a:ext cx="8910903" cy="777161"/>
          </a:xfrm>
          <a:prstGeom prst="rect">
            <a:avLst/>
          </a:prstGeom>
          <a:blipFill rotWithShape="0">
            <a:blip r:embed="rId2"/>
            <a:stretch>
              <a:fillRect b="-890436"/>
            </a:stretch>
          </a:blipFill>
          <a:ln w="9525">
            <a:noFill/>
          </a:ln>
        </p:spPr>
        <p:txBody>
          <a:bodyPr wrap="square" lIns="0" tIns="0" rIns="0" bIns="0"/>
          <a:lstStyle/>
          <a:p>
            <a:endParaRPr sz="904"/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A48C0BEA-941C-4772-BE06-99F4634C906C}"/>
              </a:ext>
            </a:extLst>
          </p:cNvPr>
          <p:cNvSpPr/>
          <p:nvPr/>
        </p:nvSpPr>
        <p:spPr>
          <a:xfrm>
            <a:off x="7536659" y="1358079"/>
            <a:ext cx="4728556" cy="4001339"/>
          </a:xfrm>
          <a:prstGeom prst="rect">
            <a:avLst/>
          </a:prstGeom>
          <a:blipFill rotWithShape="0">
            <a:blip r:embed="rId3"/>
            <a:stretch>
              <a:fillRect l="-27804" t="-17809" r="-1946" b="-17055"/>
            </a:stretch>
          </a:blipFill>
          <a:ln w="9525">
            <a:noFill/>
          </a:ln>
        </p:spPr>
        <p:txBody>
          <a:bodyPr wrap="square" lIns="0" tIns="0" rIns="0" bIns="0"/>
          <a:lstStyle/>
          <a:p>
            <a:endParaRPr sz="2400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FAE7E05-3FDB-4CA5-BB5C-F21C74F2FC90}"/>
              </a:ext>
            </a:extLst>
          </p:cNvPr>
          <p:cNvGrpSpPr/>
          <p:nvPr/>
        </p:nvGrpSpPr>
        <p:grpSpPr>
          <a:xfrm>
            <a:off x="431505" y="860758"/>
            <a:ext cx="7305044" cy="5719636"/>
            <a:chOff x="1204355" y="1134276"/>
            <a:chExt cx="6024689" cy="5548914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C119C27-8984-4A50-90BC-19D77C20D65C}"/>
                </a:ext>
              </a:extLst>
            </p:cNvPr>
            <p:cNvSpPr/>
            <p:nvPr/>
          </p:nvSpPr>
          <p:spPr>
            <a:xfrm>
              <a:off x="1372726" y="2088990"/>
              <a:ext cx="2436016" cy="4286432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8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8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、管理店铺和菜品数据库，在</a:t>
              </a:r>
              <a:r>
                <a:rPr lang="en-US" altLang="zh-CN" sz="18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MFC</a:t>
              </a:r>
              <a:r>
                <a:rPr lang="zh-CN" altLang="en-US" sz="18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框架中上架美食</a:t>
              </a:r>
              <a:endPara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endPara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8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8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、阅读客户订单，进行发货操作</a:t>
              </a:r>
              <a:endPara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endPara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8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8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、查看菜品图片</a:t>
              </a:r>
              <a:endPara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endParaRPr lang="zh-CN" altLang="en-US" sz="1867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04F2AB3-B88D-475D-8C18-0B2EC82CAB20}"/>
                </a:ext>
              </a:extLst>
            </p:cNvPr>
            <p:cNvSpPr/>
            <p:nvPr/>
          </p:nvSpPr>
          <p:spPr>
            <a:xfrm>
              <a:off x="4388420" y="2048285"/>
              <a:ext cx="2840624" cy="4634905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8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1.STOCK</a:t>
              </a:r>
              <a:r>
                <a:rPr lang="zh-CN" altLang="en-US" sz="18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类</a:t>
              </a:r>
              <a:endPara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8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通过类</a:t>
              </a:r>
              <a:r>
                <a:rPr lang="en-US" altLang="zh-CN" sz="18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18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链表读写操作实现数据文件管理与更新</a:t>
              </a:r>
              <a:endPara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endPara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8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2.ORDERINFO</a:t>
              </a:r>
              <a:r>
                <a:rPr lang="zh-CN" altLang="en-US" sz="18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类</a:t>
              </a:r>
              <a:endPara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8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将发货时间设置成订单类的一个成员，使用用户的订单类访问共有的数据文件</a:t>
              </a:r>
              <a:endPara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endPara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endPara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8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3.BITMAP</a:t>
              </a:r>
              <a:r>
                <a:rPr lang="zh-CN" altLang="en-US" sz="18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控件实现自动更新</a:t>
              </a:r>
              <a:endPara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endPara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endPara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endPara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97FB3E4-B66B-4930-BC18-2DF8253A35AD}"/>
                </a:ext>
              </a:extLst>
            </p:cNvPr>
            <p:cNvSpPr/>
            <p:nvPr/>
          </p:nvSpPr>
          <p:spPr>
            <a:xfrm>
              <a:off x="1204355" y="1185500"/>
              <a:ext cx="2320491" cy="580884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 anchor="ctr">
              <a:normAutofit/>
            </a:bodyPr>
            <a:lstStyle/>
            <a:p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商家模块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336EEEA-4DDB-4DF5-995D-79304D72B491}"/>
                </a:ext>
              </a:extLst>
            </p:cNvPr>
            <p:cNvSpPr/>
            <p:nvPr/>
          </p:nvSpPr>
          <p:spPr>
            <a:xfrm>
              <a:off x="4023782" y="1134276"/>
              <a:ext cx="2320491" cy="580884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 anchor="ctr">
              <a:normAutofit/>
            </a:bodyPr>
            <a:lstStyle/>
            <a:p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解决方法</a:t>
              </a:r>
            </a:p>
          </p:txBody>
        </p:sp>
      </p:grp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243771F0-4223-47ED-8B0D-81C16F4A44CC}"/>
              </a:ext>
            </a:extLst>
          </p:cNvPr>
          <p:cNvCxnSpPr>
            <a:cxnSpLocks/>
          </p:cNvCxnSpPr>
          <p:nvPr/>
        </p:nvCxnSpPr>
        <p:spPr>
          <a:xfrm>
            <a:off x="3733209" y="1518223"/>
            <a:ext cx="0" cy="4161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2">
            <a:extLst>
              <a:ext uri="{FF2B5EF4-FFF2-40B4-BE49-F238E27FC236}">
                <a16:creationId xmlns:a16="http://schemas.microsoft.com/office/drawing/2014/main" id="{32A6B70B-1639-4DE9-A8F9-18C0497CB664}"/>
              </a:ext>
            </a:extLst>
          </p:cNvPr>
          <p:cNvSpPr/>
          <p:nvPr/>
        </p:nvSpPr>
        <p:spPr>
          <a:xfrm>
            <a:off x="375654" y="277607"/>
            <a:ext cx="376821" cy="303419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 w="9525">
            <a:noFill/>
          </a:ln>
        </p:spPr>
        <p:txBody>
          <a:bodyPr wrap="square" lIns="0" tIns="0" rIns="0" bIns="0"/>
          <a:lstStyle/>
          <a:p>
            <a:endParaRPr sz="904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537B76E-4EC3-4B8A-AAA2-C67D734CB555}"/>
              </a:ext>
            </a:extLst>
          </p:cNvPr>
          <p:cNvSpPr txBox="1"/>
          <p:nvPr/>
        </p:nvSpPr>
        <p:spPr>
          <a:xfrm>
            <a:off x="752475" y="198483"/>
            <a:ext cx="217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+mj-ea"/>
                <a:ea typeface="+mj-ea"/>
              </a:rPr>
              <a:t>Part 02 </a:t>
            </a:r>
            <a:endParaRPr lang="zh-CN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6782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2">
            <a:extLst>
              <a:ext uri="{FF2B5EF4-FFF2-40B4-BE49-F238E27FC236}">
                <a16:creationId xmlns:a16="http://schemas.microsoft.com/office/drawing/2014/main" id="{31A7A3EA-C1DE-4942-B629-D5AC5629CAB3}"/>
              </a:ext>
            </a:extLst>
          </p:cNvPr>
          <p:cNvSpPr/>
          <p:nvPr/>
        </p:nvSpPr>
        <p:spPr>
          <a:xfrm>
            <a:off x="7177517" y="1219844"/>
            <a:ext cx="5083020" cy="4418311"/>
          </a:xfrm>
          <a:prstGeom prst="rect">
            <a:avLst/>
          </a:prstGeom>
          <a:blipFill rotWithShape="0">
            <a:blip r:embed="rId2"/>
            <a:stretch>
              <a:fillRect l="-27462" t="-23756" r="-7552" b="-18156"/>
            </a:stretch>
          </a:blipFill>
          <a:ln w="9525">
            <a:noFill/>
          </a:ln>
        </p:spPr>
        <p:txBody>
          <a:bodyPr wrap="square" lIns="0" tIns="0" rIns="0" bIns="0"/>
          <a:lstStyle/>
          <a:p>
            <a:endParaRPr/>
          </a:p>
        </p:txBody>
      </p:sp>
      <p:sp>
        <p:nvSpPr>
          <p:cNvPr id="28" name="object 1">
            <a:extLst>
              <a:ext uri="{FF2B5EF4-FFF2-40B4-BE49-F238E27FC236}">
                <a16:creationId xmlns:a16="http://schemas.microsoft.com/office/drawing/2014/main" id="{0814E7B0-FCAA-45BA-9905-629342AC554C}"/>
              </a:ext>
            </a:extLst>
          </p:cNvPr>
          <p:cNvSpPr/>
          <p:nvPr/>
        </p:nvSpPr>
        <p:spPr>
          <a:xfrm>
            <a:off x="3281098" y="2"/>
            <a:ext cx="8910903" cy="777161"/>
          </a:xfrm>
          <a:prstGeom prst="rect">
            <a:avLst/>
          </a:prstGeom>
          <a:blipFill rotWithShape="0">
            <a:blip r:embed="rId3"/>
            <a:stretch>
              <a:fillRect b="-890436"/>
            </a:stretch>
          </a:blipFill>
          <a:ln w="9525">
            <a:noFill/>
          </a:ln>
        </p:spPr>
        <p:txBody>
          <a:bodyPr wrap="square" lIns="0" tIns="0" rIns="0" bIns="0"/>
          <a:lstStyle/>
          <a:p>
            <a:endParaRPr sz="904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FAE7E05-3FDB-4CA5-BB5C-F21C74F2FC90}"/>
              </a:ext>
            </a:extLst>
          </p:cNvPr>
          <p:cNvGrpSpPr/>
          <p:nvPr/>
        </p:nvGrpSpPr>
        <p:grpSpPr>
          <a:xfrm>
            <a:off x="288901" y="860758"/>
            <a:ext cx="6374847" cy="5682472"/>
            <a:chOff x="1086745" y="1134276"/>
            <a:chExt cx="5257528" cy="5512859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04F2AB3-B88D-475D-8C18-0B2EC82CAB20}"/>
                </a:ext>
              </a:extLst>
            </p:cNvPr>
            <p:cNvSpPr/>
            <p:nvPr/>
          </p:nvSpPr>
          <p:spPr>
            <a:xfrm>
              <a:off x="1086745" y="2012230"/>
              <a:ext cx="2840624" cy="4634905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8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8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、设置收货地址、进行订单结算</a:t>
              </a:r>
              <a:endPara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endPara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8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8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、进行收货操作</a:t>
              </a:r>
              <a:endPara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endPara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8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8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、选择自己的地理位置，通过地理位置数据获得预计送达时间和外卖小哥路线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97FB3E4-B66B-4930-BC18-2DF8253A35AD}"/>
                </a:ext>
              </a:extLst>
            </p:cNvPr>
            <p:cNvSpPr/>
            <p:nvPr/>
          </p:nvSpPr>
          <p:spPr>
            <a:xfrm>
              <a:off x="1204355" y="1185500"/>
              <a:ext cx="2320491" cy="580884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 anchor="ctr">
              <a:normAutofit/>
            </a:bodyPr>
            <a:lstStyle/>
            <a:p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用户模块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336EEEA-4DDB-4DF5-995D-79304D72B491}"/>
                </a:ext>
              </a:extLst>
            </p:cNvPr>
            <p:cNvSpPr/>
            <p:nvPr/>
          </p:nvSpPr>
          <p:spPr>
            <a:xfrm>
              <a:off x="4023782" y="1134276"/>
              <a:ext cx="2320491" cy="580884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 anchor="ctr">
              <a:normAutofit/>
            </a:bodyPr>
            <a:lstStyle/>
            <a:p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解决方法</a:t>
              </a:r>
            </a:p>
          </p:txBody>
        </p:sp>
      </p:grp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243771F0-4223-47ED-8B0D-81C16F4A44CC}"/>
              </a:ext>
            </a:extLst>
          </p:cNvPr>
          <p:cNvCxnSpPr>
            <a:cxnSpLocks/>
          </p:cNvCxnSpPr>
          <p:nvPr/>
        </p:nvCxnSpPr>
        <p:spPr>
          <a:xfrm>
            <a:off x="3733209" y="1518223"/>
            <a:ext cx="0" cy="4161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2">
            <a:extLst>
              <a:ext uri="{FF2B5EF4-FFF2-40B4-BE49-F238E27FC236}">
                <a16:creationId xmlns:a16="http://schemas.microsoft.com/office/drawing/2014/main" id="{32A6B70B-1639-4DE9-A8F9-18C0497CB664}"/>
              </a:ext>
            </a:extLst>
          </p:cNvPr>
          <p:cNvSpPr/>
          <p:nvPr/>
        </p:nvSpPr>
        <p:spPr>
          <a:xfrm>
            <a:off x="375654" y="277607"/>
            <a:ext cx="376821" cy="303419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 w="9525">
            <a:noFill/>
          </a:ln>
        </p:spPr>
        <p:txBody>
          <a:bodyPr wrap="square" lIns="0" tIns="0" rIns="0" bIns="0"/>
          <a:lstStyle/>
          <a:p>
            <a:endParaRPr sz="904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537B76E-4EC3-4B8A-AAA2-C67D734CB555}"/>
              </a:ext>
            </a:extLst>
          </p:cNvPr>
          <p:cNvSpPr txBox="1"/>
          <p:nvPr/>
        </p:nvSpPr>
        <p:spPr>
          <a:xfrm>
            <a:off x="752475" y="198483"/>
            <a:ext cx="217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+mj-ea"/>
                <a:ea typeface="+mj-ea"/>
              </a:rPr>
              <a:t>Part 02 </a:t>
            </a:r>
            <a:endParaRPr lang="zh-CN" altLang="en-US" sz="2400" b="1" dirty="0">
              <a:latin typeface="+mj-ea"/>
              <a:ea typeface="+mj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2AB1EF6-E77A-43BE-A13E-D30F010A1C79}"/>
              </a:ext>
            </a:extLst>
          </p:cNvPr>
          <p:cNvSpPr/>
          <p:nvPr/>
        </p:nvSpPr>
        <p:spPr>
          <a:xfrm>
            <a:off x="4022701" y="1765724"/>
            <a:ext cx="3444308" cy="477750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8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ORDERINFO</a:t>
            </a:r>
            <a:r>
              <a:rPr lang="zh-CN" altLang="en-US" sz="18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8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刷新</a:t>
            </a:r>
            <a:r>
              <a: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LISTCONTROL</a:t>
            </a:r>
          </a:p>
          <a:p>
            <a:pPr>
              <a:lnSpc>
                <a:spcPct val="120000"/>
              </a:lnSpc>
            </a:pPr>
            <a:r>
              <a:rPr lang="zh-CN" altLang="en-US" sz="18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将地址作为订单类的一个成员</a:t>
            </a:r>
            <a:endParaRPr lang="en-US" altLang="zh-CN" sz="1867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8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读取控件内容记录地址</a:t>
            </a:r>
            <a:endParaRPr lang="en-US" altLang="zh-CN" sz="1867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8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动态更新列表控件，实现购物车功能</a:t>
            </a:r>
            <a:endParaRPr lang="en-US" altLang="zh-CN" sz="1867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8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类与链表操作读写文件</a:t>
            </a:r>
            <a:endParaRPr lang="en-US" altLang="zh-CN" sz="1867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1867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8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解决方案同商家发货</a:t>
            </a:r>
            <a:endParaRPr lang="en-US" altLang="zh-CN" sz="1867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1867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8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控件选择</a:t>
            </a:r>
            <a:r>
              <a: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8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public</a:t>
            </a:r>
            <a:r>
              <a:rPr lang="zh-CN" altLang="en-US" sz="18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变量传递参数给地图模块</a:t>
            </a:r>
            <a:endParaRPr lang="en-US" altLang="zh-CN" sz="1867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00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4766046" y="1238005"/>
            <a:ext cx="2696671" cy="2425220"/>
            <a:chOff x="687918" y="1359259"/>
            <a:chExt cx="5202542" cy="4680539"/>
          </a:xfrm>
          <a:solidFill>
            <a:srgbClr val="FFC000"/>
          </a:solidFill>
        </p:grpSpPr>
        <p:grpSp>
          <p:nvGrpSpPr>
            <p:cNvPr id="15" name="组合 14"/>
            <p:cNvGrpSpPr/>
            <p:nvPr/>
          </p:nvGrpSpPr>
          <p:grpSpPr>
            <a:xfrm rot="2700000">
              <a:off x="756186" y="1959808"/>
              <a:ext cx="2713630" cy="2850166"/>
              <a:chOff x="0" y="986971"/>
              <a:chExt cx="4615543" cy="4847774"/>
            </a:xfrm>
            <a:grpFill/>
          </p:grpSpPr>
          <p:sp>
            <p:nvSpPr>
              <p:cNvPr id="37" name="矩形 36"/>
              <p:cNvSpPr/>
              <p:nvPr/>
            </p:nvSpPr>
            <p:spPr>
              <a:xfrm>
                <a:off x="449943" y="986971"/>
                <a:ext cx="4165600" cy="484777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0" y="1320801"/>
                <a:ext cx="4180114" cy="418011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grpSp>
          <p:nvGrpSpPr>
            <p:cNvPr id="16" name="组合 17"/>
            <p:cNvGrpSpPr/>
            <p:nvPr/>
          </p:nvGrpSpPr>
          <p:grpSpPr>
            <a:xfrm rot="2700000">
              <a:off x="1680822" y="1299176"/>
              <a:ext cx="3799246" cy="3990406"/>
              <a:chOff x="0" y="986971"/>
              <a:chExt cx="4615543" cy="4847774"/>
            </a:xfrm>
            <a:grpFill/>
          </p:grpSpPr>
          <p:sp>
            <p:nvSpPr>
              <p:cNvPr id="35" name="矩形 34"/>
              <p:cNvSpPr/>
              <p:nvPr/>
            </p:nvSpPr>
            <p:spPr>
              <a:xfrm>
                <a:off x="449943" y="986971"/>
                <a:ext cx="4165600" cy="484777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0" y="1320801"/>
                <a:ext cx="4180114" cy="418011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grpSp>
          <p:nvGrpSpPr>
            <p:cNvPr id="17" name="组合 26"/>
            <p:cNvGrpSpPr/>
            <p:nvPr/>
          </p:nvGrpSpPr>
          <p:grpSpPr>
            <a:xfrm rot="2700000">
              <a:off x="4445388" y="1323797"/>
              <a:ext cx="1409610" cy="1480534"/>
              <a:chOff x="0" y="986971"/>
              <a:chExt cx="4615543" cy="4847774"/>
            </a:xfrm>
            <a:grpFill/>
          </p:grpSpPr>
          <p:sp>
            <p:nvSpPr>
              <p:cNvPr id="33" name="矩形 32"/>
              <p:cNvSpPr/>
              <p:nvPr/>
            </p:nvSpPr>
            <p:spPr>
              <a:xfrm>
                <a:off x="449943" y="986971"/>
                <a:ext cx="4165600" cy="484777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0" y="1320801"/>
                <a:ext cx="4180114" cy="418011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grpSp>
          <p:nvGrpSpPr>
            <p:cNvPr id="19" name="组合 29"/>
            <p:cNvGrpSpPr/>
            <p:nvPr/>
          </p:nvGrpSpPr>
          <p:grpSpPr>
            <a:xfrm rot="2700000">
              <a:off x="4526822" y="5309795"/>
              <a:ext cx="712090" cy="747916"/>
              <a:chOff x="0" y="986971"/>
              <a:chExt cx="4615543" cy="4847774"/>
            </a:xfrm>
            <a:grpFill/>
          </p:grpSpPr>
          <p:sp>
            <p:nvSpPr>
              <p:cNvPr id="31" name="矩形 30"/>
              <p:cNvSpPr/>
              <p:nvPr/>
            </p:nvSpPr>
            <p:spPr>
              <a:xfrm>
                <a:off x="449943" y="986971"/>
                <a:ext cx="4165600" cy="484777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0" y="1320801"/>
                <a:ext cx="4180114" cy="418011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</p:grpSp>
      <p:sp>
        <p:nvSpPr>
          <p:cNvPr id="39" name="矩形 69"/>
          <p:cNvSpPr>
            <a:spLocks noChangeArrowheads="1"/>
          </p:cNvSpPr>
          <p:nvPr/>
        </p:nvSpPr>
        <p:spPr bwMode="auto">
          <a:xfrm>
            <a:off x="2155335" y="4058310"/>
            <a:ext cx="8355724" cy="1569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28" tIns="45713" rIns="91428" bIns="45713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8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创造性工作</a:t>
            </a:r>
          </a:p>
          <a:p>
            <a:pPr algn="ctr">
              <a:buFont typeface="Arial" panose="020B0604020202020204" pitchFamily="34" charset="0"/>
              <a:buNone/>
            </a:pPr>
            <a:endParaRPr lang="en-US" altLang="zh-CN" sz="4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0" name="矩形 70"/>
          <p:cNvSpPr>
            <a:spLocks noChangeArrowheads="1"/>
          </p:cNvSpPr>
          <p:nvPr/>
        </p:nvSpPr>
        <p:spPr bwMode="auto">
          <a:xfrm>
            <a:off x="2504333" y="5121343"/>
            <a:ext cx="7220096" cy="400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8" tIns="45713" rIns="91428" bIns="45713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从类操作到动态选择权值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2504333" y="4431008"/>
            <a:ext cx="1456453" cy="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8767539" y="4431007"/>
            <a:ext cx="1379799" cy="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_14"/>
          <p:cNvSpPr txBox="1">
            <a:spLocks noChangeArrowheads="1"/>
          </p:cNvSpPr>
          <p:nvPr/>
        </p:nvSpPr>
        <p:spPr bwMode="auto">
          <a:xfrm>
            <a:off x="5052475" y="1849546"/>
            <a:ext cx="2264507" cy="642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8" tIns="45713" rIns="91428" bIns="45713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en-US" altLang="zh-CN" sz="5867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03</a:t>
            </a:r>
            <a:endParaRPr lang="zh-CN" altLang="en-US" sz="5867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906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2">
            <a:hlinkClick r:id="rId4"/>
            <a:extLst>
              <a:ext uri="{FF2B5EF4-FFF2-40B4-BE49-F238E27FC236}">
                <a16:creationId xmlns:a16="http://schemas.microsoft.com/office/drawing/2014/main" id="{649A31AC-5E3A-4D31-95EA-2060A5E39866}"/>
              </a:ext>
            </a:extLst>
          </p:cNvPr>
          <p:cNvSpPr/>
          <p:nvPr/>
        </p:nvSpPr>
        <p:spPr>
          <a:xfrm>
            <a:off x="8178358" y="3774340"/>
            <a:ext cx="2856008" cy="209902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323">
              <a:defRPr/>
            </a:pPr>
            <a:endParaRPr lang="en-US" sz="2400" kern="0">
              <a:solidFill>
                <a:prstClr val="white"/>
              </a:solidFill>
              <a:latin typeface="微软雅黑" panose="020B0503020204020204" pitchFamily="34" charset="-122"/>
              <a:cs typeface="Helvetica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5615488-C765-4C5C-93E4-B033123D6064}"/>
              </a:ext>
            </a:extLst>
          </p:cNvPr>
          <p:cNvGrpSpPr/>
          <p:nvPr/>
        </p:nvGrpSpPr>
        <p:grpSpPr>
          <a:xfrm>
            <a:off x="4142831" y="1387311"/>
            <a:ext cx="900182" cy="2099028"/>
            <a:chOff x="4172885" y="1127761"/>
            <a:chExt cx="870625" cy="2042162"/>
          </a:xfrm>
        </p:grpSpPr>
        <p:sp>
          <p:nvSpPr>
            <p:cNvPr id="4" name="任意多边形 129">
              <a:extLst>
                <a:ext uri="{FF2B5EF4-FFF2-40B4-BE49-F238E27FC236}">
                  <a16:creationId xmlns:a16="http://schemas.microsoft.com/office/drawing/2014/main" id="{840F1F81-3572-4CAE-8F75-74CA48CA5D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3587117" y="1713530"/>
              <a:ext cx="2042161" cy="870625"/>
            </a:xfrm>
            <a:custGeom>
              <a:avLst/>
              <a:gdLst>
                <a:gd name="T0" fmla="*/ 0 w 1963271"/>
                <a:gd name="T1" fmla="*/ 0 h 1672070"/>
                <a:gd name="T2" fmla="*/ 1963739 w 1963271"/>
                <a:gd name="T3" fmla="*/ 0 h 1672070"/>
                <a:gd name="T4" fmla="*/ 1963739 w 1963271"/>
                <a:gd name="T5" fmla="*/ 1359091 h 1672070"/>
                <a:gd name="T6" fmla="*/ 1140609 w 1963271"/>
                <a:gd name="T7" fmla="*/ 1359091 h 1672070"/>
                <a:gd name="T8" fmla="*/ 981869 w 1963271"/>
                <a:gd name="T9" fmla="*/ 1673225 h 1672070"/>
                <a:gd name="T10" fmla="*/ 823128 w 1963271"/>
                <a:gd name="T11" fmla="*/ 1359091 h 1672070"/>
                <a:gd name="T12" fmla="*/ 0 w 1963271"/>
                <a:gd name="T13" fmla="*/ 1359091 h 167207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63271"/>
                <a:gd name="T22" fmla="*/ 0 h 1672070"/>
                <a:gd name="T23" fmla="*/ 1963271 w 1963271"/>
                <a:gd name="T24" fmla="*/ 1672070 h 167207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63271" h="1672070">
                  <a:moveTo>
                    <a:pt x="0" y="0"/>
                  </a:moveTo>
                  <a:lnTo>
                    <a:pt x="1963271" y="0"/>
                  </a:lnTo>
                  <a:lnTo>
                    <a:pt x="1963271" y="1358153"/>
                  </a:lnTo>
                  <a:lnTo>
                    <a:pt x="1140337" y="1358153"/>
                  </a:lnTo>
                  <a:lnTo>
                    <a:pt x="981635" y="1672070"/>
                  </a:lnTo>
                  <a:lnTo>
                    <a:pt x="822932" y="1358153"/>
                  </a:lnTo>
                  <a:lnTo>
                    <a:pt x="0" y="1358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</p:spPr>
          <p:txBody>
            <a:bodyPr lIns="91251" tIns="45708" rIns="91251" bIns="45708" anchor="ctr"/>
            <a:lstStyle/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ker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" name="文本框 29">
              <a:extLst>
                <a:ext uri="{FF2B5EF4-FFF2-40B4-BE49-F238E27FC236}">
                  <a16:creationId xmlns:a16="http://schemas.microsoft.com/office/drawing/2014/main" id="{562978F5-BF18-4975-A6B4-0777D0DEF3F0}"/>
                </a:ext>
              </a:extLst>
            </p:cNvPr>
            <p:cNvSpPr txBox="1"/>
            <p:nvPr/>
          </p:nvSpPr>
          <p:spPr>
            <a:xfrm>
              <a:off x="4241650" y="1127761"/>
              <a:ext cx="654876" cy="204216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txBody>
            <a:bodyPr vert="eaVert" wrap="square" rtlCol="0">
              <a:spAutoFit/>
            </a:bodyPr>
            <a:lstStyle/>
            <a:p>
              <a:pPr algn="ctr" defTabSz="1218323">
                <a:defRPr/>
              </a:pPr>
              <a:r>
                <a:rPr lang="zh-CN" altLang="en-US" sz="3200" b="1" kern="0" dirty="0">
                  <a:solidFill>
                    <a:prstClr val="white"/>
                  </a:solidFill>
                  <a:latin typeface="微软雅黑" panose="020B0503020204020204" pitchFamily="34" charset="-122"/>
                  <a:cs typeface="Helvetica"/>
                </a:rPr>
                <a:t>订单交互</a:t>
              </a: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B864E945-3177-4710-A642-FB3A54035B84}"/>
              </a:ext>
            </a:extLst>
          </p:cNvPr>
          <p:cNvSpPr/>
          <p:nvPr/>
        </p:nvSpPr>
        <p:spPr>
          <a:xfrm>
            <a:off x="5366967" y="1387314"/>
            <a:ext cx="5667399" cy="2099025"/>
          </a:xfrm>
          <a:prstGeom prst="rect">
            <a:avLst/>
          </a:prstGeom>
          <a:noFill/>
          <a:ln w="15875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algn="ctr" defTabSz="1218323">
              <a:defRPr/>
            </a:pPr>
            <a:endParaRPr lang="zh-CN" altLang="en-US" sz="2400" kern="0">
              <a:solidFill>
                <a:prstClr val="white"/>
              </a:solidFill>
              <a:latin typeface="微软雅黑" panose="020B0503020204020204" pitchFamily="34" charset="-122"/>
              <a:cs typeface="Helvetica"/>
            </a:endParaRPr>
          </a:p>
        </p:txBody>
      </p:sp>
      <p:sp>
        <p:nvSpPr>
          <p:cNvPr id="7" name="MH_Text_1">
            <a:extLst>
              <a:ext uri="{FF2B5EF4-FFF2-40B4-BE49-F238E27FC236}">
                <a16:creationId xmlns:a16="http://schemas.microsoft.com/office/drawing/2014/main" id="{03EA5043-DA86-4500-8EED-6CC97C17056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366967" y="1627458"/>
            <a:ext cx="5578123" cy="2099025"/>
          </a:xfrm>
          <a:prstGeom prst="rect">
            <a:avLst/>
          </a:prstGeom>
          <a:noFill/>
          <a:ln w="15875" cap="flat" cmpd="sng" algn="ctr">
            <a:noFill/>
            <a:prstDash val="solid"/>
          </a:ln>
          <a:effectLst/>
        </p:spPr>
        <p:txBody>
          <a:bodyPr wrap="square" lIns="159944" tIns="0" rIns="159944" bIns="0" rtlCol="0" anchor="t">
            <a:noAutofit/>
          </a:bodyPr>
          <a:lstStyle/>
          <a:p>
            <a:pPr defTabSz="1218323">
              <a:lnSpc>
                <a:spcPts val="1867"/>
              </a:lnSpc>
            </a:pPr>
            <a:r>
              <a:rPr lang="zh-CN" altLang="en-US" sz="2133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  <a:cs typeface="Helvetica"/>
                <a:sym typeface="微软雅黑" panose="020B0503020204020204" pitchFamily="34" charset="-122"/>
              </a:rPr>
              <a:t>本项目共有两类主体用户，两种用户之间通过订单信息体现行为的</a:t>
            </a:r>
            <a:r>
              <a:rPr lang="zh-CN" altLang="en-US" sz="2133" b="1" kern="0" dirty="0">
                <a:solidFill>
                  <a:srgbClr val="FF0000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  <a:cs typeface="Helvetica"/>
                <a:sym typeface="微软雅黑" panose="020B0503020204020204" pitchFamily="34" charset="-122"/>
              </a:rPr>
              <a:t>相互影响</a:t>
            </a:r>
            <a:r>
              <a:rPr lang="zh-CN" altLang="en-US" sz="2133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  <a:cs typeface="Helvetica"/>
                <a:sym typeface="微软雅黑" panose="020B0503020204020204" pitchFamily="34" charset="-122"/>
              </a:rPr>
              <a:t>，但又有</a:t>
            </a:r>
            <a:r>
              <a:rPr lang="zh-CN" altLang="en-US" sz="2133" b="1" kern="0" dirty="0">
                <a:solidFill>
                  <a:srgbClr val="FF0000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  <a:cs typeface="Helvetica"/>
                <a:sym typeface="微软雅黑" panose="020B0503020204020204" pitchFamily="34" charset="-122"/>
              </a:rPr>
              <a:t>共同数据</a:t>
            </a:r>
            <a:endParaRPr lang="en-US" altLang="zh-CN" sz="2133" b="1" kern="0" dirty="0">
              <a:solidFill>
                <a:srgbClr val="FF0000"/>
              </a:solidFill>
              <a:latin typeface="Adobe 楷体 Std R" panose="02020400000000000000" pitchFamily="18" charset="-122"/>
              <a:ea typeface="Adobe 楷体 Std R" panose="02020400000000000000" pitchFamily="18" charset="-122"/>
              <a:cs typeface="Helvetica"/>
              <a:sym typeface="微软雅黑" panose="020B0503020204020204" pitchFamily="34" charset="-122"/>
            </a:endParaRPr>
          </a:p>
          <a:p>
            <a:pPr defTabSz="1218323">
              <a:lnSpc>
                <a:spcPts val="1867"/>
              </a:lnSpc>
            </a:pPr>
            <a:endParaRPr lang="en-US" altLang="zh-CN" sz="2133" b="1" kern="0" dirty="0">
              <a:solidFill>
                <a:prstClr val="black">
                  <a:lumMod val="85000"/>
                  <a:lumOff val="15000"/>
                </a:prstClr>
              </a:solidFill>
              <a:latin typeface="Adobe 楷体 Std R" panose="02020400000000000000" pitchFamily="18" charset="-122"/>
              <a:ea typeface="Adobe 楷体 Std R" panose="02020400000000000000" pitchFamily="18" charset="-122"/>
              <a:cs typeface="Helvetica"/>
              <a:sym typeface="微软雅黑" panose="020B0503020204020204" pitchFamily="34" charset="-122"/>
            </a:endParaRPr>
          </a:p>
          <a:p>
            <a:pPr defTabSz="1218323">
              <a:lnSpc>
                <a:spcPts val="1867"/>
              </a:lnSpc>
            </a:pPr>
            <a:r>
              <a:rPr lang="zh-CN" altLang="en-US" sz="2133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  <a:cs typeface="Helvetica"/>
                <a:sym typeface="微软雅黑" panose="020B0503020204020204" pitchFamily="34" charset="-122"/>
              </a:rPr>
              <a:t>通过定义两种文件类（订单类和商品类）将</a:t>
            </a:r>
            <a:r>
              <a:rPr lang="zh-CN" altLang="en-US" sz="2133" b="1" kern="0" dirty="0">
                <a:solidFill>
                  <a:srgbClr val="FF0000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  <a:cs typeface="Helvetica"/>
                <a:sym typeface="微软雅黑" panose="020B0503020204020204" pitchFamily="34" charset="-122"/>
              </a:rPr>
              <a:t>数据设置为成员变量，操作设置为成员函数</a:t>
            </a:r>
            <a:r>
              <a:rPr lang="zh-CN" altLang="en-US" sz="2133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  <a:cs typeface="Helvetica"/>
                <a:sym typeface="微软雅黑" panose="020B0503020204020204" pitchFamily="34" charset="-122"/>
              </a:rPr>
              <a:t>，实现互相交互访问</a:t>
            </a:r>
            <a:endParaRPr lang="en-US" altLang="zh-CN" sz="2133" b="1" kern="0" dirty="0">
              <a:solidFill>
                <a:prstClr val="black">
                  <a:lumMod val="85000"/>
                  <a:lumOff val="15000"/>
                </a:prstClr>
              </a:solidFill>
              <a:latin typeface="Adobe 楷体 Std R" panose="02020400000000000000" pitchFamily="18" charset="-122"/>
              <a:ea typeface="Adobe 楷体 Std R" panose="02020400000000000000" pitchFamily="18" charset="-122"/>
              <a:cs typeface="Helvetica"/>
              <a:sym typeface="微软雅黑" panose="020B0503020204020204" pitchFamily="34" charset="-122"/>
            </a:endParaRPr>
          </a:p>
          <a:p>
            <a:pPr defTabSz="1218323">
              <a:lnSpc>
                <a:spcPts val="1867"/>
              </a:lnSpc>
            </a:pPr>
            <a:endParaRPr lang="en-US" altLang="zh-CN" sz="2133" b="1" kern="0" dirty="0">
              <a:solidFill>
                <a:prstClr val="black">
                  <a:lumMod val="85000"/>
                  <a:lumOff val="15000"/>
                </a:prstClr>
              </a:solidFill>
              <a:latin typeface="Adobe 楷体 Std R" panose="02020400000000000000" pitchFamily="18" charset="-122"/>
              <a:ea typeface="Adobe 楷体 Std R" panose="02020400000000000000" pitchFamily="18" charset="-122"/>
              <a:cs typeface="Helvetica"/>
              <a:sym typeface="微软雅黑" panose="020B0503020204020204" pitchFamily="34" charset="-122"/>
            </a:endParaRPr>
          </a:p>
          <a:p>
            <a:pPr defTabSz="1218323">
              <a:lnSpc>
                <a:spcPts val="1867"/>
              </a:lnSpc>
            </a:pPr>
            <a:endParaRPr lang="en-US" altLang="zh-CN" sz="2133" b="1" kern="0" dirty="0">
              <a:solidFill>
                <a:prstClr val="black">
                  <a:lumMod val="85000"/>
                  <a:lumOff val="15000"/>
                </a:prstClr>
              </a:solidFill>
              <a:latin typeface="Adobe 楷体 Std R" panose="02020400000000000000" pitchFamily="18" charset="-122"/>
              <a:ea typeface="Adobe 楷体 Std R" panose="02020400000000000000" pitchFamily="18" charset="-122"/>
              <a:cs typeface="Helvetica"/>
              <a:sym typeface="微软雅黑" panose="020B0503020204020204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D659E03-70C4-44FB-9BFF-1D4FCA5BE994}"/>
              </a:ext>
            </a:extLst>
          </p:cNvPr>
          <p:cNvGrpSpPr/>
          <p:nvPr/>
        </p:nvGrpSpPr>
        <p:grpSpPr>
          <a:xfrm>
            <a:off x="7278174" y="3774341"/>
            <a:ext cx="900184" cy="2099025"/>
            <a:chOff x="7309464" y="3596642"/>
            <a:chExt cx="870625" cy="2042159"/>
          </a:xfrm>
        </p:grpSpPr>
        <p:sp>
          <p:nvSpPr>
            <p:cNvPr id="10" name="任意多边形 129">
              <a:extLst>
                <a:ext uri="{FF2B5EF4-FFF2-40B4-BE49-F238E27FC236}">
                  <a16:creationId xmlns:a16="http://schemas.microsoft.com/office/drawing/2014/main" id="{92BA516A-4CAD-4508-9E4D-E2EA43F784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723697" y="4182409"/>
              <a:ext cx="2042159" cy="870625"/>
            </a:xfrm>
            <a:custGeom>
              <a:avLst/>
              <a:gdLst>
                <a:gd name="T0" fmla="*/ 0 w 1963271"/>
                <a:gd name="T1" fmla="*/ 0 h 1672070"/>
                <a:gd name="T2" fmla="*/ 1963739 w 1963271"/>
                <a:gd name="T3" fmla="*/ 0 h 1672070"/>
                <a:gd name="T4" fmla="*/ 1963739 w 1963271"/>
                <a:gd name="T5" fmla="*/ 1359091 h 1672070"/>
                <a:gd name="T6" fmla="*/ 1140609 w 1963271"/>
                <a:gd name="T7" fmla="*/ 1359091 h 1672070"/>
                <a:gd name="T8" fmla="*/ 981869 w 1963271"/>
                <a:gd name="T9" fmla="*/ 1673225 h 1672070"/>
                <a:gd name="T10" fmla="*/ 823128 w 1963271"/>
                <a:gd name="T11" fmla="*/ 1359091 h 1672070"/>
                <a:gd name="T12" fmla="*/ 0 w 1963271"/>
                <a:gd name="T13" fmla="*/ 1359091 h 167207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63271"/>
                <a:gd name="T22" fmla="*/ 0 h 1672070"/>
                <a:gd name="T23" fmla="*/ 1963271 w 1963271"/>
                <a:gd name="T24" fmla="*/ 1672070 h 167207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63271" h="1672070">
                  <a:moveTo>
                    <a:pt x="0" y="0"/>
                  </a:moveTo>
                  <a:lnTo>
                    <a:pt x="1963271" y="0"/>
                  </a:lnTo>
                  <a:lnTo>
                    <a:pt x="1963271" y="1358153"/>
                  </a:lnTo>
                  <a:lnTo>
                    <a:pt x="1140337" y="1358153"/>
                  </a:lnTo>
                  <a:lnTo>
                    <a:pt x="981635" y="1672070"/>
                  </a:lnTo>
                  <a:lnTo>
                    <a:pt x="822932" y="1358153"/>
                  </a:lnTo>
                  <a:lnTo>
                    <a:pt x="0" y="1358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lIns="91251" tIns="45708" rIns="91251" bIns="45708" anchor="ctr"/>
            <a:lstStyle/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" name="文本框 42">
              <a:extLst>
                <a:ext uri="{FF2B5EF4-FFF2-40B4-BE49-F238E27FC236}">
                  <a16:creationId xmlns:a16="http://schemas.microsoft.com/office/drawing/2014/main" id="{AB6ECFCC-F736-40B8-BBC7-7EF7D83317F9}"/>
                </a:ext>
              </a:extLst>
            </p:cNvPr>
            <p:cNvSpPr txBox="1"/>
            <p:nvPr/>
          </p:nvSpPr>
          <p:spPr>
            <a:xfrm>
              <a:off x="7525215" y="3647882"/>
              <a:ext cx="654874" cy="199091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 defTabSz="1218323">
                <a:defRPr/>
              </a:pPr>
              <a:r>
                <a:rPr lang="zh-CN" altLang="en-US" sz="3200" b="1" kern="0" dirty="0">
                  <a:solidFill>
                    <a:prstClr val="white"/>
                  </a:solidFill>
                  <a:latin typeface="微软雅黑" panose="020B0503020204020204" pitchFamily="34" charset="-122"/>
                  <a:cs typeface="Helvetica"/>
                </a:rPr>
                <a:t>最速算法</a:t>
              </a: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67C11CC4-887E-4ED7-8AEE-E294D9AE09AE}"/>
              </a:ext>
            </a:extLst>
          </p:cNvPr>
          <p:cNvSpPr/>
          <p:nvPr/>
        </p:nvSpPr>
        <p:spPr>
          <a:xfrm>
            <a:off x="1443755" y="3774340"/>
            <a:ext cx="5641153" cy="2487818"/>
          </a:xfrm>
          <a:prstGeom prst="rect">
            <a:avLst/>
          </a:prstGeom>
          <a:noFill/>
          <a:ln w="15875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algn="ctr" defTabSz="1218323">
              <a:defRPr/>
            </a:pPr>
            <a:endParaRPr lang="zh-CN" altLang="en-US" sz="2400" kern="0">
              <a:solidFill>
                <a:prstClr val="white"/>
              </a:solidFill>
              <a:latin typeface="微软雅黑" panose="020B0503020204020204" pitchFamily="34" charset="-122"/>
              <a:cs typeface="Helvetica"/>
            </a:endParaRPr>
          </a:p>
        </p:txBody>
      </p:sp>
      <p:sp>
        <p:nvSpPr>
          <p:cNvPr id="13" name="MH_Text_1">
            <a:extLst>
              <a:ext uri="{FF2B5EF4-FFF2-40B4-BE49-F238E27FC236}">
                <a16:creationId xmlns:a16="http://schemas.microsoft.com/office/drawing/2014/main" id="{F843DE46-DAFB-46E4-97E2-C82D5B75C02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633105" y="3989229"/>
            <a:ext cx="5578123" cy="2272929"/>
          </a:xfrm>
          <a:prstGeom prst="rect">
            <a:avLst/>
          </a:prstGeom>
          <a:noFill/>
          <a:ln w="15875" cap="flat" cmpd="sng" algn="ctr">
            <a:noFill/>
            <a:prstDash val="solid"/>
          </a:ln>
          <a:effectLst/>
        </p:spPr>
        <p:txBody>
          <a:bodyPr wrap="square" lIns="159944" tIns="0" rIns="159944" bIns="0" rtlCol="0" anchor="t">
            <a:noAutofit/>
          </a:bodyPr>
          <a:lstStyle/>
          <a:p>
            <a:pPr defTabSz="1218323">
              <a:lnSpc>
                <a:spcPts val="1867"/>
              </a:lnSpc>
            </a:pPr>
            <a:r>
              <a:rPr lang="zh-CN" altLang="en-US" sz="2000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  <a:cs typeface="Helvetica"/>
                <a:sym typeface="微软雅黑" panose="020B0503020204020204" pitchFamily="34" charset="-122"/>
              </a:rPr>
              <a:t>创新使用真实的</a:t>
            </a:r>
            <a:r>
              <a:rPr lang="zh-CN" altLang="en-US" sz="2000" b="1" kern="0" dirty="0">
                <a:solidFill>
                  <a:srgbClr val="FF0000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  <a:cs typeface="Helvetica"/>
                <a:sym typeface="微软雅黑" panose="020B0503020204020204" pitchFamily="34" charset="-122"/>
              </a:rPr>
              <a:t>东南大学地图</a:t>
            </a:r>
            <a:r>
              <a:rPr lang="zh-CN" altLang="en-US" sz="2000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  <a:cs typeface="Helvetica"/>
                <a:sym typeface="微软雅黑" panose="020B0503020204020204" pitchFamily="34" charset="-122"/>
              </a:rPr>
              <a:t>，建立道路的邻接矩阵</a:t>
            </a:r>
            <a:endParaRPr lang="en-US" altLang="zh-CN" sz="2000" b="1" kern="0" dirty="0">
              <a:solidFill>
                <a:prstClr val="black">
                  <a:lumMod val="85000"/>
                  <a:lumOff val="15000"/>
                </a:prstClr>
              </a:solidFill>
              <a:latin typeface="Adobe 楷体 Std R" panose="02020400000000000000" pitchFamily="18" charset="-122"/>
              <a:ea typeface="Adobe 楷体 Std R" panose="02020400000000000000" pitchFamily="18" charset="-122"/>
              <a:cs typeface="Helvetica"/>
              <a:sym typeface="微软雅黑" panose="020B0503020204020204" pitchFamily="34" charset="-122"/>
            </a:endParaRPr>
          </a:p>
          <a:p>
            <a:pPr defTabSz="1218323">
              <a:lnSpc>
                <a:spcPts val="1867"/>
              </a:lnSpc>
            </a:pPr>
            <a:endParaRPr lang="en-US" altLang="zh-CN" sz="2000" b="1" kern="0" dirty="0">
              <a:solidFill>
                <a:prstClr val="black">
                  <a:lumMod val="85000"/>
                  <a:lumOff val="15000"/>
                </a:prstClr>
              </a:solidFill>
              <a:latin typeface="Adobe 楷体 Std R" panose="02020400000000000000" pitchFamily="18" charset="-122"/>
              <a:ea typeface="Adobe 楷体 Std R" panose="02020400000000000000" pitchFamily="18" charset="-122"/>
              <a:cs typeface="Helvetica"/>
              <a:sym typeface="微软雅黑" panose="020B0503020204020204" pitchFamily="34" charset="-122"/>
            </a:endParaRPr>
          </a:p>
          <a:p>
            <a:pPr defTabSz="1218323">
              <a:lnSpc>
                <a:spcPts val="1867"/>
              </a:lnSpc>
            </a:pPr>
            <a:r>
              <a:rPr lang="zh-CN" altLang="en-US" sz="2000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  <a:cs typeface="Helvetica"/>
                <a:sym typeface="微软雅黑" panose="020B0503020204020204" pitchFamily="34" charset="-122"/>
              </a:rPr>
              <a:t>模拟现实路况，根据系统时间动态更新路径权值</a:t>
            </a:r>
            <a:endParaRPr lang="en-US" altLang="zh-CN" sz="2000" b="1" kern="0" dirty="0">
              <a:solidFill>
                <a:prstClr val="black">
                  <a:lumMod val="85000"/>
                  <a:lumOff val="15000"/>
                </a:prstClr>
              </a:solidFill>
              <a:latin typeface="Adobe 楷体 Std R" panose="02020400000000000000" pitchFamily="18" charset="-122"/>
              <a:ea typeface="Adobe 楷体 Std R" panose="02020400000000000000" pitchFamily="18" charset="-122"/>
              <a:cs typeface="Helvetica"/>
              <a:sym typeface="微软雅黑" panose="020B0503020204020204" pitchFamily="34" charset="-122"/>
            </a:endParaRPr>
          </a:p>
          <a:p>
            <a:pPr defTabSz="1218323">
              <a:lnSpc>
                <a:spcPts val="1867"/>
              </a:lnSpc>
            </a:pPr>
            <a:endParaRPr lang="en-US" altLang="zh-CN" sz="2000" b="1" kern="0" dirty="0">
              <a:solidFill>
                <a:prstClr val="black">
                  <a:lumMod val="85000"/>
                  <a:lumOff val="15000"/>
                </a:prstClr>
              </a:solidFill>
              <a:latin typeface="Adobe 楷体 Std R" panose="02020400000000000000" pitchFamily="18" charset="-122"/>
              <a:ea typeface="Adobe 楷体 Std R" panose="02020400000000000000" pitchFamily="18" charset="-122"/>
              <a:cs typeface="Helvetica"/>
              <a:sym typeface="微软雅黑" panose="020B0503020204020204" pitchFamily="34" charset="-122"/>
            </a:endParaRPr>
          </a:p>
          <a:p>
            <a:pPr defTabSz="1218323">
              <a:lnSpc>
                <a:spcPts val="1867"/>
              </a:lnSpc>
            </a:pPr>
            <a:r>
              <a:rPr lang="en-US" altLang="zh-CN" sz="2000" b="1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Dijkstra</a:t>
            </a:r>
            <a:r>
              <a:rPr lang="zh-CN" altLang="en-US" sz="2000" b="1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算法求</a:t>
            </a:r>
            <a:r>
              <a:rPr lang="zh-CN" altLang="en-US" sz="2000" b="1" dirty="0">
                <a:solidFill>
                  <a:srgbClr val="FF0000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配送时间</a:t>
            </a:r>
            <a:r>
              <a:rPr lang="en-US" altLang="zh-CN" sz="2000" b="1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+</a:t>
            </a:r>
            <a:r>
              <a:rPr lang="zh-CN" altLang="en-US" sz="2000" b="1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最短路径</a:t>
            </a:r>
            <a:endParaRPr lang="en-US" altLang="zh-CN" sz="2000" b="1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pPr defTabSz="1218323">
              <a:lnSpc>
                <a:spcPts val="1867"/>
              </a:lnSpc>
            </a:pPr>
            <a:endParaRPr lang="en-US" altLang="zh-CN" sz="2000" b="1" kern="0" dirty="0">
              <a:solidFill>
                <a:prstClr val="black">
                  <a:lumMod val="85000"/>
                  <a:lumOff val="15000"/>
                </a:prstClr>
              </a:solidFill>
              <a:latin typeface="Adobe 楷体 Std R" panose="02020400000000000000" pitchFamily="18" charset="-122"/>
              <a:ea typeface="Adobe 楷体 Std R" panose="02020400000000000000" pitchFamily="18" charset="-122"/>
              <a:cs typeface="Helvetica"/>
              <a:sym typeface="微软雅黑" panose="020B0503020204020204" pitchFamily="34" charset="-122"/>
            </a:endParaRPr>
          </a:p>
          <a:p>
            <a:pPr defTabSz="1218323">
              <a:lnSpc>
                <a:spcPts val="1867"/>
              </a:lnSpc>
            </a:pPr>
            <a:r>
              <a:rPr lang="zh-CN" altLang="en-US" sz="2000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  <a:cs typeface="Helvetica"/>
                <a:sym typeface="微软雅黑" panose="020B0503020204020204" pitchFamily="34" charset="-122"/>
              </a:rPr>
              <a:t>真实的将配送路线</a:t>
            </a:r>
            <a:r>
              <a:rPr lang="zh-CN" altLang="en-US" sz="2000" b="1" kern="0" dirty="0">
                <a:solidFill>
                  <a:srgbClr val="FF0000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  <a:cs typeface="Helvetica"/>
                <a:sym typeface="微软雅黑" panose="020B0503020204020204" pitchFamily="34" charset="-122"/>
              </a:rPr>
              <a:t>可视化显示</a:t>
            </a:r>
            <a:endParaRPr lang="en-US" altLang="zh-CN" sz="2000" b="1" kern="0" dirty="0">
              <a:solidFill>
                <a:srgbClr val="FF0000"/>
              </a:solidFill>
              <a:latin typeface="Adobe 楷体 Std R" panose="02020400000000000000" pitchFamily="18" charset="-122"/>
              <a:ea typeface="Adobe 楷体 Std R" panose="02020400000000000000" pitchFamily="18" charset="-122"/>
              <a:cs typeface="Helvetica"/>
              <a:sym typeface="微软雅黑" panose="020B0503020204020204" pitchFamily="34" charset="-122"/>
            </a:endParaRPr>
          </a:p>
          <a:p>
            <a:pPr defTabSz="1218323">
              <a:lnSpc>
                <a:spcPts val="1867"/>
              </a:lnSpc>
            </a:pPr>
            <a:endParaRPr lang="en-US" altLang="zh-CN" sz="2000" b="1" kern="0" dirty="0">
              <a:solidFill>
                <a:prstClr val="black">
                  <a:lumMod val="85000"/>
                  <a:lumOff val="15000"/>
                </a:prstClr>
              </a:solidFill>
              <a:latin typeface="Adobe 楷体 Std R" panose="02020400000000000000" pitchFamily="18" charset="-122"/>
              <a:ea typeface="Adobe 楷体 Std R" panose="02020400000000000000" pitchFamily="18" charset="-122"/>
              <a:cs typeface="Helvetica"/>
              <a:sym typeface="微软雅黑" panose="020B0503020204020204" pitchFamily="34" charset="-122"/>
            </a:endParaRPr>
          </a:p>
          <a:p>
            <a:pPr defTabSz="1218323">
              <a:lnSpc>
                <a:spcPts val="1867"/>
              </a:lnSpc>
            </a:pPr>
            <a:endParaRPr lang="en-US" altLang="zh-CN" sz="2000" b="1" kern="0" dirty="0">
              <a:solidFill>
                <a:prstClr val="black">
                  <a:lumMod val="85000"/>
                  <a:lumOff val="15000"/>
                </a:prstClr>
              </a:solidFill>
              <a:latin typeface="Adobe 楷体 Std R" panose="02020400000000000000" pitchFamily="18" charset="-122"/>
              <a:ea typeface="Adobe 楷体 Std R" panose="02020400000000000000" pitchFamily="18" charset="-122"/>
              <a:cs typeface="Helvetica"/>
              <a:sym typeface="微软雅黑" panose="020B0503020204020204" pitchFamily="34" charset="-122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6F7C12-EDD2-46E5-B85F-BC7B7F7FEE11}"/>
              </a:ext>
            </a:extLst>
          </p:cNvPr>
          <p:cNvSpPr/>
          <p:nvPr/>
        </p:nvSpPr>
        <p:spPr>
          <a:xfrm>
            <a:off x="1443755" y="1401488"/>
            <a:ext cx="2789062" cy="2099026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tr-TR" sz="675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7" name="object 1">
            <a:extLst>
              <a:ext uri="{FF2B5EF4-FFF2-40B4-BE49-F238E27FC236}">
                <a16:creationId xmlns:a16="http://schemas.microsoft.com/office/drawing/2014/main" id="{83D0EF6E-EB25-42A3-BD6F-1AD6D19459D2}"/>
              </a:ext>
            </a:extLst>
          </p:cNvPr>
          <p:cNvSpPr/>
          <p:nvPr/>
        </p:nvSpPr>
        <p:spPr>
          <a:xfrm>
            <a:off x="3272814" y="562"/>
            <a:ext cx="8910903" cy="777161"/>
          </a:xfrm>
          <a:prstGeom prst="rect">
            <a:avLst/>
          </a:prstGeom>
          <a:blipFill rotWithShape="0">
            <a:blip r:embed="rId7"/>
            <a:stretch>
              <a:fillRect b="-890436"/>
            </a:stretch>
          </a:blipFill>
          <a:ln w="9525">
            <a:noFill/>
          </a:ln>
        </p:spPr>
        <p:txBody>
          <a:bodyPr wrap="square" lIns="0" tIns="0" rIns="0" bIns="0"/>
          <a:lstStyle/>
          <a:p>
            <a:endParaRPr sz="904"/>
          </a:p>
        </p:txBody>
      </p:sp>
      <p:sp>
        <p:nvSpPr>
          <p:cNvPr id="18" name="object 2">
            <a:extLst>
              <a:ext uri="{FF2B5EF4-FFF2-40B4-BE49-F238E27FC236}">
                <a16:creationId xmlns:a16="http://schemas.microsoft.com/office/drawing/2014/main" id="{68337D5E-9D4C-4537-8465-E713F8278CEC}"/>
              </a:ext>
            </a:extLst>
          </p:cNvPr>
          <p:cNvSpPr/>
          <p:nvPr/>
        </p:nvSpPr>
        <p:spPr>
          <a:xfrm>
            <a:off x="375654" y="277607"/>
            <a:ext cx="376821" cy="303419"/>
          </a:xfrm>
          <a:prstGeom prst="rect">
            <a:avLst/>
          </a:prstGeom>
          <a:blipFill rotWithShape="0">
            <a:blip r:embed="rId8"/>
            <a:stretch>
              <a:fillRect/>
            </a:stretch>
          </a:blipFill>
          <a:ln w="9525">
            <a:noFill/>
          </a:ln>
        </p:spPr>
        <p:txBody>
          <a:bodyPr wrap="square" lIns="0" tIns="0" rIns="0" bIns="0"/>
          <a:lstStyle/>
          <a:p>
            <a:endParaRPr sz="904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567C721-7038-4887-B289-52D8FF34453F}"/>
              </a:ext>
            </a:extLst>
          </p:cNvPr>
          <p:cNvSpPr txBox="1"/>
          <p:nvPr/>
        </p:nvSpPr>
        <p:spPr>
          <a:xfrm>
            <a:off x="752475" y="198483"/>
            <a:ext cx="217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+mj-ea"/>
                <a:ea typeface="+mj-ea"/>
              </a:rPr>
              <a:t>Part 03 </a:t>
            </a:r>
            <a:endParaRPr lang="zh-CN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441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4766046" y="1238005"/>
            <a:ext cx="2696671" cy="2425220"/>
            <a:chOff x="687918" y="1359259"/>
            <a:chExt cx="5202542" cy="4680539"/>
          </a:xfrm>
          <a:solidFill>
            <a:srgbClr val="FFC000"/>
          </a:solidFill>
        </p:grpSpPr>
        <p:grpSp>
          <p:nvGrpSpPr>
            <p:cNvPr id="15" name="组合 14"/>
            <p:cNvGrpSpPr/>
            <p:nvPr/>
          </p:nvGrpSpPr>
          <p:grpSpPr>
            <a:xfrm rot="2700000">
              <a:off x="756186" y="1959808"/>
              <a:ext cx="2713630" cy="2850166"/>
              <a:chOff x="0" y="986971"/>
              <a:chExt cx="4615543" cy="4847774"/>
            </a:xfrm>
            <a:grpFill/>
          </p:grpSpPr>
          <p:sp>
            <p:nvSpPr>
              <p:cNvPr id="37" name="矩形 36"/>
              <p:cNvSpPr/>
              <p:nvPr/>
            </p:nvSpPr>
            <p:spPr>
              <a:xfrm>
                <a:off x="449943" y="986971"/>
                <a:ext cx="4165600" cy="484777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0" y="1320801"/>
                <a:ext cx="4180114" cy="418011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grpSp>
          <p:nvGrpSpPr>
            <p:cNvPr id="16" name="组合 17"/>
            <p:cNvGrpSpPr/>
            <p:nvPr/>
          </p:nvGrpSpPr>
          <p:grpSpPr>
            <a:xfrm rot="2700000">
              <a:off x="1680822" y="1299176"/>
              <a:ext cx="3799246" cy="3990406"/>
              <a:chOff x="0" y="986971"/>
              <a:chExt cx="4615543" cy="4847774"/>
            </a:xfrm>
            <a:grpFill/>
          </p:grpSpPr>
          <p:sp>
            <p:nvSpPr>
              <p:cNvPr id="35" name="矩形 34"/>
              <p:cNvSpPr/>
              <p:nvPr/>
            </p:nvSpPr>
            <p:spPr>
              <a:xfrm>
                <a:off x="449943" y="986971"/>
                <a:ext cx="4165600" cy="484777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0" y="1320801"/>
                <a:ext cx="4180114" cy="418011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grpSp>
          <p:nvGrpSpPr>
            <p:cNvPr id="17" name="组合 26"/>
            <p:cNvGrpSpPr/>
            <p:nvPr/>
          </p:nvGrpSpPr>
          <p:grpSpPr>
            <a:xfrm rot="2700000">
              <a:off x="4445388" y="1323797"/>
              <a:ext cx="1409610" cy="1480534"/>
              <a:chOff x="0" y="986971"/>
              <a:chExt cx="4615543" cy="4847774"/>
            </a:xfrm>
            <a:grpFill/>
          </p:grpSpPr>
          <p:sp>
            <p:nvSpPr>
              <p:cNvPr id="33" name="矩形 32"/>
              <p:cNvSpPr/>
              <p:nvPr/>
            </p:nvSpPr>
            <p:spPr>
              <a:xfrm>
                <a:off x="449943" y="986971"/>
                <a:ext cx="4165600" cy="484777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0" y="1320801"/>
                <a:ext cx="4180114" cy="418011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grpSp>
          <p:nvGrpSpPr>
            <p:cNvPr id="19" name="组合 29"/>
            <p:cNvGrpSpPr/>
            <p:nvPr/>
          </p:nvGrpSpPr>
          <p:grpSpPr>
            <a:xfrm rot="2700000">
              <a:off x="4526822" y="5309795"/>
              <a:ext cx="712090" cy="747916"/>
              <a:chOff x="0" y="986971"/>
              <a:chExt cx="4615543" cy="4847774"/>
            </a:xfrm>
            <a:grpFill/>
          </p:grpSpPr>
          <p:sp>
            <p:nvSpPr>
              <p:cNvPr id="31" name="矩形 30"/>
              <p:cNvSpPr/>
              <p:nvPr/>
            </p:nvSpPr>
            <p:spPr>
              <a:xfrm>
                <a:off x="449943" y="986971"/>
                <a:ext cx="4165600" cy="484777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0" y="1320801"/>
                <a:ext cx="4180114" cy="418011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</p:grpSp>
      <p:sp>
        <p:nvSpPr>
          <p:cNvPr id="39" name="矩形 69"/>
          <p:cNvSpPr>
            <a:spLocks noChangeArrowheads="1"/>
          </p:cNvSpPr>
          <p:nvPr/>
        </p:nvSpPr>
        <p:spPr bwMode="auto">
          <a:xfrm>
            <a:off x="2155335" y="4058310"/>
            <a:ext cx="8355724" cy="1569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28" tIns="45713" rIns="91428" bIns="45713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8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  <a:p>
            <a:pPr algn="ctr">
              <a:buFont typeface="Arial" panose="020B0604020202020204" pitchFamily="34" charset="0"/>
              <a:buNone/>
            </a:pPr>
            <a:endParaRPr lang="en-US" altLang="zh-CN" sz="4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0" name="矩形 70"/>
          <p:cNvSpPr>
            <a:spLocks noChangeArrowheads="1"/>
          </p:cNvSpPr>
          <p:nvPr/>
        </p:nvSpPr>
        <p:spPr bwMode="auto">
          <a:xfrm>
            <a:off x="2504333" y="5121343"/>
            <a:ext cx="7220096" cy="400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8" tIns="45713" rIns="91428" bIns="45713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很开心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3023882" y="4431009"/>
            <a:ext cx="1456453" cy="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8344630" y="4442417"/>
            <a:ext cx="1379799" cy="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_14"/>
          <p:cNvSpPr txBox="1">
            <a:spLocks noChangeArrowheads="1"/>
          </p:cNvSpPr>
          <p:nvPr/>
        </p:nvSpPr>
        <p:spPr bwMode="auto">
          <a:xfrm>
            <a:off x="5052475" y="1849546"/>
            <a:ext cx="2264507" cy="642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8" tIns="45713" rIns="91428" bIns="45713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en-US" altLang="zh-CN" sz="5867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04</a:t>
            </a:r>
            <a:endParaRPr lang="zh-CN" altLang="en-US" sz="5867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733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CAF1C038-2839-46B8-8895-5635179AE04F}"/>
              </a:ext>
            </a:extLst>
          </p:cNvPr>
          <p:cNvSpPr/>
          <p:nvPr/>
        </p:nvSpPr>
        <p:spPr>
          <a:xfrm>
            <a:off x="7614093" y="1433443"/>
            <a:ext cx="4020152" cy="3991109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 w="9525">
            <a:noFill/>
          </a:ln>
        </p:spPr>
        <p:txBody>
          <a:bodyPr wrap="square" lIns="0" tIns="0" rIns="0" bIns="0"/>
          <a:lstStyle/>
          <a:p>
            <a:endParaRPr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6587B53-DE73-493A-B0AE-227406001155}"/>
              </a:ext>
            </a:extLst>
          </p:cNvPr>
          <p:cNvSpPr txBox="1"/>
          <p:nvPr/>
        </p:nvSpPr>
        <p:spPr>
          <a:xfrm>
            <a:off x="9220637" y="1788643"/>
            <a:ext cx="900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4E90EA-E1C3-45E0-8487-A6C41254A9E9}"/>
              </a:ext>
            </a:extLst>
          </p:cNvPr>
          <p:cNvSpPr txBox="1"/>
          <p:nvPr/>
        </p:nvSpPr>
        <p:spPr>
          <a:xfrm>
            <a:off x="10750669" y="4390414"/>
            <a:ext cx="715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240445-D78F-4423-8CA5-A1A026564C80}"/>
              </a:ext>
            </a:extLst>
          </p:cNvPr>
          <p:cNvSpPr txBox="1"/>
          <p:nvPr/>
        </p:nvSpPr>
        <p:spPr>
          <a:xfrm>
            <a:off x="7908770" y="4277315"/>
            <a:ext cx="934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商家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191BFAD-1491-4891-A80E-BD9F71D6710A}"/>
              </a:ext>
            </a:extLst>
          </p:cNvPr>
          <p:cNvCxnSpPr>
            <a:cxnSpLocks/>
          </p:cNvCxnSpPr>
          <p:nvPr/>
        </p:nvCxnSpPr>
        <p:spPr>
          <a:xfrm>
            <a:off x="4077757" y="1348035"/>
            <a:ext cx="0" cy="4161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FF9AA98-6F6C-4E10-86BE-1515268BC4F5}"/>
              </a:ext>
            </a:extLst>
          </p:cNvPr>
          <p:cNvSpPr txBox="1"/>
          <p:nvPr/>
        </p:nvSpPr>
        <p:spPr>
          <a:xfrm>
            <a:off x="697653" y="986253"/>
            <a:ext cx="279536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F9BE00"/>
                </a:solidFill>
                <a:latin typeface="HHDDPQ+FZLTZCHK--GBK1-0" charset="-122"/>
                <a:ea typeface="HHDDPQ+FZLTZCHK--GBK1-0" charset="-122"/>
              </a:defRPr>
            </a:lvl1pPr>
          </a:lstStyle>
          <a:p>
            <a:r>
              <a:rPr lang="zh-CN" altLang="en-US" sz="2400" b="1" dirty="0">
                <a:solidFill>
                  <a:schemeClr val="tx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完成度</a:t>
            </a:r>
            <a:endParaRPr lang="en-US" altLang="zh-CN" sz="2400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endParaRPr lang="en-US" altLang="zh-CN" sz="2000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pPr marL="342900" indent="-342900"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核心算法全部完成</a:t>
            </a:r>
            <a:endParaRPr lang="en-US" altLang="zh-CN" sz="2000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zh-CN" altLang="en-US" sz="2000" b="1" dirty="0">
                <a:solidFill>
                  <a:schemeClr val="tx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（包含：</a:t>
            </a:r>
            <a:endParaRPr lang="en-US" altLang="zh-CN" sz="2000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zh-CN" altLang="en-US" sz="2000" b="1" dirty="0">
                <a:solidFill>
                  <a:schemeClr val="tx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管理商品、</a:t>
            </a:r>
            <a:endParaRPr lang="en-US" altLang="zh-CN" sz="2000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zh-CN" altLang="en-US" sz="2000" b="1" dirty="0">
                <a:solidFill>
                  <a:schemeClr val="tx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查看菜品图片、</a:t>
            </a:r>
            <a:endParaRPr lang="en-US" altLang="zh-CN" sz="2000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zh-CN" altLang="en-US" sz="2000" b="1" dirty="0">
                <a:solidFill>
                  <a:schemeClr val="tx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选择收货地址点餐、</a:t>
            </a:r>
            <a:endParaRPr lang="en-US" altLang="zh-CN" sz="2000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zh-CN" altLang="en-US" sz="2000" b="1" dirty="0">
                <a:solidFill>
                  <a:schemeClr val="tx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真实地图上显示最短路径、</a:t>
            </a:r>
            <a:endParaRPr lang="en-US" altLang="zh-CN" sz="2000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zh-CN" altLang="en-US" sz="2000" b="1" dirty="0">
                <a:solidFill>
                  <a:schemeClr val="tx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计算配送时间、</a:t>
            </a:r>
            <a:endParaRPr lang="en-US" altLang="zh-CN" sz="2000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zh-CN" altLang="en-US" sz="2000" b="1" dirty="0">
                <a:solidFill>
                  <a:schemeClr val="tx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收发货操作）</a:t>
            </a:r>
            <a:endParaRPr lang="en-US" altLang="zh-CN" sz="2000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endParaRPr lang="en-US" altLang="zh-CN" sz="2000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en-US" altLang="zh-CN" sz="2000" b="1" dirty="0">
                <a:solidFill>
                  <a:schemeClr val="tx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2.</a:t>
            </a:r>
            <a:r>
              <a:rPr lang="zh-CN" altLang="en-US" sz="2000" b="1" dirty="0">
                <a:solidFill>
                  <a:schemeClr val="tx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额外实现了一些可视化、个人信息功能，如背景图片等</a:t>
            </a:r>
            <a:endParaRPr lang="en-US" altLang="zh-CN" sz="2000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pPr marL="342900" indent="-342900">
              <a:buAutoNum type="arabicPeriod"/>
            </a:pPr>
            <a:endParaRPr lang="en-US" altLang="zh-CN" sz="2000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en-US" altLang="zh-CN" sz="2000" b="1" dirty="0">
                <a:solidFill>
                  <a:schemeClr val="tx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3.</a:t>
            </a:r>
            <a:r>
              <a:rPr lang="zh-CN" altLang="en-US" sz="2000" b="1" dirty="0">
                <a:solidFill>
                  <a:schemeClr val="tx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未实现注册新客户与商家功能</a:t>
            </a:r>
            <a:endParaRPr lang="en-US" altLang="zh-CN" sz="2000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C022E5A-8776-43D3-BE57-E8971D3EA14E}"/>
              </a:ext>
            </a:extLst>
          </p:cNvPr>
          <p:cNvSpPr txBox="1"/>
          <p:nvPr/>
        </p:nvSpPr>
        <p:spPr>
          <a:xfrm>
            <a:off x="4516102" y="986253"/>
            <a:ext cx="248105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F9BE00"/>
                </a:solidFill>
                <a:latin typeface="HHDDPQ+FZLTZCHK--GBK1-0" charset="-122"/>
                <a:ea typeface="HHDDPQ+FZLTZCHK--GBK1-0" charset="-122"/>
              </a:defRPr>
            </a:lvl1pPr>
          </a:lstStyle>
          <a:p>
            <a:r>
              <a:rPr lang="zh-CN" altLang="en-US" sz="2400" b="1" dirty="0">
                <a:solidFill>
                  <a:schemeClr val="tx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进一步期望</a:t>
            </a:r>
            <a:endParaRPr lang="en-US" altLang="zh-CN" sz="2400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endParaRPr lang="en-US" altLang="zh-CN" sz="2000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pPr marL="342900" indent="-342900"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现在的两个数据文件仅是模拟云端数据库。希望可以真实动态调用数据库</a:t>
            </a:r>
            <a:endParaRPr lang="en-US" altLang="zh-CN" sz="2000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pPr marL="342900" indent="-342900">
              <a:buAutoNum type="arabicPeriod"/>
            </a:pPr>
            <a:endParaRPr lang="en-US" altLang="zh-CN" sz="2000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pPr marL="342900" indent="-342900"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实现多商家</a:t>
            </a:r>
            <a:r>
              <a:rPr lang="en-US" altLang="zh-CN" sz="2000" b="1" dirty="0">
                <a:solidFill>
                  <a:schemeClr val="tx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+</a:t>
            </a:r>
            <a:r>
              <a:rPr lang="zh-CN" altLang="en-US" sz="2000" b="1" dirty="0">
                <a:solidFill>
                  <a:schemeClr val="tx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多用户功能</a:t>
            </a:r>
            <a:endParaRPr lang="en-US" altLang="zh-CN" sz="2000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pPr marL="342900" indent="-342900">
              <a:buAutoNum type="arabicPeriod"/>
            </a:pPr>
            <a:endParaRPr lang="en-US" altLang="zh-CN" sz="2000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pPr marL="342900" indent="-342900"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扩大地图范围，包含校区旁的主要公路</a:t>
            </a:r>
            <a:endParaRPr lang="en-US" altLang="zh-CN" sz="2000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pPr marL="342900" indent="-342900">
              <a:buAutoNum type="arabicPeriod"/>
            </a:pPr>
            <a:endParaRPr lang="en-US" altLang="zh-CN" sz="2000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0E0401D6-E7DD-4B8A-A19B-E0250431B93D}"/>
              </a:ext>
            </a:extLst>
          </p:cNvPr>
          <p:cNvSpPr/>
          <p:nvPr/>
        </p:nvSpPr>
        <p:spPr>
          <a:xfrm>
            <a:off x="375654" y="277607"/>
            <a:ext cx="376821" cy="303419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 w="9525">
            <a:noFill/>
          </a:ln>
        </p:spPr>
        <p:txBody>
          <a:bodyPr wrap="square" lIns="0" tIns="0" rIns="0" bIns="0"/>
          <a:lstStyle/>
          <a:p>
            <a:endParaRPr sz="904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34D2E7C-0B44-4823-B0A0-7B260486F49A}"/>
              </a:ext>
            </a:extLst>
          </p:cNvPr>
          <p:cNvSpPr txBox="1"/>
          <p:nvPr/>
        </p:nvSpPr>
        <p:spPr>
          <a:xfrm>
            <a:off x="752475" y="198483"/>
            <a:ext cx="217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+mj-ea"/>
                <a:ea typeface="+mj-ea"/>
              </a:rPr>
              <a:t>Part 04 </a:t>
            </a:r>
            <a:endParaRPr lang="zh-CN" altLang="en-US" sz="2400" b="1" dirty="0">
              <a:latin typeface="+mj-ea"/>
              <a:ea typeface="+mj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BB7A26F-3CAB-463C-BFCC-EA4D94CF2675}"/>
              </a:ext>
            </a:extLst>
          </p:cNvPr>
          <p:cNvSpPr txBox="1"/>
          <p:nvPr/>
        </p:nvSpPr>
        <p:spPr>
          <a:xfrm>
            <a:off x="9220200" y="3238500"/>
            <a:ext cx="857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最速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外卖</a:t>
            </a:r>
          </a:p>
        </p:txBody>
      </p:sp>
    </p:spTree>
    <p:extLst>
      <p:ext uri="{BB962C8B-B14F-4D97-AF65-F5344CB8AC3E}">
        <p14:creationId xmlns:p14="http://schemas.microsoft.com/office/powerpoint/2010/main" val="402820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021B2D2-91AD-4E1D-A7A0-2CC08518B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5444" y="-101692"/>
            <a:ext cx="1673817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09CA406-E3F4-48CC-8D44-6D62BFABBEEE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000000">
              <a:alpha val="37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4306EC2-B6B1-4F9A-B4C0-D4B57D74F0FE}"/>
              </a:ext>
            </a:extLst>
          </p:cNvPr>
          <p:cNvSpPr txBox="1"/>
          <p:nvPr/>
        </p:nvSpPr>
        <p:spPr>
          <a:xfrm>
            <a:off x="3408556" y="2542478"/>
            <a:ext cx="53748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谢谢观赏</a:t>
            </a:r>
          </a:p>
        </p:txBody>
      </p:sp>
    </p:spTree>
    <p:extLst>
      <p:ext uri="{BB962C8B-B14F-4D97-AF65-F5344CB8AC3E}">
        <p14:creationId xmlns:p14="http://schemas.microsoft.com/office/powerpoint/2010/main" val="94283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28"/>
          <p:cNvSpPr/>
          <p:nvPr/>
        </p:nvSpPr>
        <p:spPr bwMode="auto">
          <a:xfrm>
            <a:off x="-1" y="2611342"/>
            <a:ext cx="4838068" cy="1711957"/>
          </a:xfrm>
          <a:custGeom>
            <a:avLst/>
            <a:gdLst/>
            <a:ahLst/>
            <a:cxnLst/>
            <a:rect l="l" t="t" r="r" b="b"/>
            <a:pathLst>
              <a:path w="4310745" h="1283968">
                <a:moveTo>
                  <a:pt x="1089668" y="0"/>
                </a:moveTo>
                <a:lnTo>
                  <a:pt x="3526973" y="0"/>
                </a:lnTo>
                <a:lnTo>
                  <a:pt x="4310745" y="1269454"/>
                </a:lnTo>
                <a:lnTo>
                  <a:pt x="1089668" y="1283968"/>
                </a:lnTo>
                <a:close/>
                <a:moveTo>
                  <a:pt x="0" y="0"/>
                </a:moveTo>
                <a:lnTo>
                  <a:pt x="1089667" y="0"/>
                </a:lnTo>
                <a:lnTo>
                  <a:pt x="1089667" y="1283968"/>
                </a:lnTo>
                <a:lnTo>
                  <a:pt x="0" y="1283968"/>
                </a:ln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13" tIns="60956" rIns="121913" bIns="60956" numCol="1" rtlCol="0" anchor="t" anchorCtr="0" compatLnSpc="1"/>
          <a:lstStyle/>
          <a:p>
            <a:pPr defTabSz="1218323"/>
            <a:endParaRPr lang="zh-CN" altLang="en-US" sz="2400" dirty="0">
              <a:latin typeface="Arial" panose="020B0604020202020204" pitchFamily="34" charset="0"/>
            </a:endParaRPr>
          </a:p>
        </p:txBody>
      </p:sp>
      <p:sp>
        <p:nvSpPr>
          <p:cNvPr id="60" name="TextBox 4"/>
          <p:cNvSpPr txBox="1"/>
          <p:nvPr/>
        </p:nvSpPr>
        <p:spPr bwMode="auto">
          <a:xfrm>
            <a:off x="1530051" y="2801518"/>
            <a:ext cx="1426017" cy="861766"/>
          </a:xfrm>
          <a:prstGeom prst="rect">
            <a:avLst/>
          </a:prstGeom>
          <a:noFill/>
        </p:spPr>
        <p:txBody>
          <a:bodyPr wrap="none" lIns="121913" tIns="60956" rIns="121913" bIns="60956">
            <a:spAutoFit/>
          </a:bodyPr>
          <a:lstStyle/>
          <a:p>
            <a:pPr>
              <a:defRPr/>
            </a:pPr>
            <a:r>
              <a:rPr lang="zh-CN" altLang="en-US" sz="4800" b="1" kern="0" spc="-200" dirty="0">
                <a:ln w="1905">
                  <a:noFill/>
                </a:ln>
                <a:solidFill>
                  <a:schemeClr val="bg1"/>
                </a:solidFill>
                <a:latin typeface="+mj-ea"/>
                <a:ea typeface="+mj-ea"/>
              </a:rPr>
              <a:t>目录</a:t>
            </a:r>
          </a:p>
        </p:txBody>
      </p:sp>
      <p:sp>
        <p:nvSpPr>
          <p:cNvPr id="61" name="TextBox 5"/>
          <p:cNvSpPr txBox="1"/>
          <p:nvPr/>
        </p:nvSpPr>
        <p:spPr bwMode="auto">
          <a:xfrm>
            <a:off x="1293336" y="3567615"/>
            <a:ext cx="2160513" cy="533536"/>
          </a:xfrm>
          <a:prstGeom prst="rect">
            <a:avLst/>
          </a:prstGeom>
          <a:noFill/>
        </p:spPr>
        <p:txBody>
          <a:bodyPr wrap="none" lIns="121913" tIns="60956" rIns="121913" bIns="60956">
            <a:spAutoFit/>
          </a:bodyPr>
          <a:lstStyle/>
          <a:p>
            <a:pPr algn="ctr"/>
            <a:r>
              <a:rPr lang="en-US" altLang="zh-CN" sz="2667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667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7"/>
          <p:cNvSpPr txBox="1"/>
          <p:nvPr/>
        </p:nvSpPr>
        <p:spPr bwMode="auto">
          <a:xfrm>
            <a:off x="4752691" y="1567469"/>
            <a:ext cx="3016196" cy="492434"/>
          </a:xfrm>
          <a:prstGeom prst="rect">
            <a:avLst/>
          </a:prstGeom>
          <a:noFill/>
        </p:spPr>
        <p:txBody>
          <a:bodyPr wrap="none" lIns="121913" tIns="60956" rIns="121913" bIns="60956">
            <a:spAutoFit/>
          </a:bodyPr>
          <a:lstStyle/>
          <a:p>
            <a:pPr defTabSz="1218323">
              <a:defRPr/>
            </a:pP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设计题目与功能目标</a:t>
            </a:r>
          </a:p>
        </p:txBody>
      </p:sp>
      <p:sp>
        <p:nvSpPr>
          <p:cNvPr id="63" name="TextBox 8"/>
          <p:cNvSpPr txBox="1"/>
          <p:nvPr/>
        </p:nvSpPr>
        <p:spPr bwMode="auto">
          <a:xfrm>
            <a:off x="6004464" y="2101812"/>
            <a:ext cx="2092866" cy="369324"/>
          </a:xfrm>
          <a:prstGeom prst="rect">
            <a:avLst/>
          </a:prstGeom>
          <a:noFill/>
        </p:spPr>
        <p:txBody>
          <a:bodyPr wrap="none" lIns="121913" tIns="60956" rIns="121913" bIns="60956">
            <a:spAutoFit/>
          </a:bodyPr>
          <a:lstStyle/>
          <a:p>
            <a:pPr defTabSz="1218323">
              <a:defRPr/>
            </a:pPr>
            <a:r>
              <a:rPr lang="zh-CN" altLang="en-US" sz="16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源于生活、高于生活</a:t>
            </a:r>
          </a:p>
        </p:txBody>
      </p:sp>
      <p:sp>
        <p:nvSpPr>
          <p:cNvPr id="64" name="TextBox 9"/>
          <p:cNvSpPr txBox="1"/>
          <p:nvPr/>
        </p:nvSpPr>
        <p:spPr bwMode="auto">
          <a:xfrm>
            <a:off x="6071719" y="3773716"/>
            <a:ext cx="1785090" cy="492434"/>
          </a:xfrm>
          <a:prstGeom prst="rect">
            <a:avLst/>
          </a:prstGeom>
          <a:noFill/>
        </p:spPr>
        <p:txBody>
          <a:bodyPr wrap="none" lIns="121913" tIns="60956" rIns="121913" bIns="60956">
            <a:spAutoFit/>
          </a:bodyPr>
          <a:lstStyle/>
          <a:p>
            <a:pPr lvl="0">
              <a:defRPr/>
            </a:pP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创造性工作</a:t>
            </a:r>
          </a:p>
        </p:txBody>
      </p:sp>
      <p:sp>
        <p:nvSpPr>
          <p:cNvPr id="65" name="TextBox 10"/>
          <p:cNvSpPr txBox="1"/>
          <p:nvPr/>
        </p:nvSpPr>
        <p:spPr bwMode="auto">
          <a:xfrm>
            <a:off x="7126645" y="4385171"/>
            <a:ext cx="1272129" cy="369324"/>
          </a:xfrm>
          <a:prstGeom prst="rect">
            <a:avLst/>
          </a:prstGeom>
          <a:noFill/>
        </p:spPr>
        <p:txBody>
          <a:bodyPr wrap="none" lIns="121913" tIns="60956" rIns="121913" bIns="60956">
            <a:spAutoFit/>
          </a:bodyPr>
          <a:lstStyle/>
          <a:p>
            <a:pPr defTabSz="1218323">
              <a:defRPr/>
            </a:pPr>
            <a:r>
              <a:rPr lang="zh-CN" altLang="en-US" sz="16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从图到链表</a:t>
            </a:r>
          </a:p>
        </p:txBody>
      </p:sp>
      <p:sp>
        <p:nvSpPr>
          <p:cNvPr id="66" name="TextBox 11"/>
          <p:cNvSpPr txBox="1"/>
          <p:nvPr/>
        </p:nvSpPr>
        <p:spPr bwMode="auto">
          <a:xfrm>
            <a:off x="5438843" y="2672797"/>
            <a:ext cx="2400643" cy="492434"/>
          </a:xfrm>
          <a:prstGeom prst="rect">
            <a:avLst/>
          </a:prstGeom>
          <a:noFill/>
        </p:spPr>
        <p:txBody>
          <a:bodyPr wrap="none" lIns="121913" tIns="60956" rIns="121913" bIns="60956">
            <a:spAutoFit/>
          </a:bodyPr>
          <a:lstStyle/>
          <a:p>
            <a:pPr lvl="0">
              <a:defRPr/>
            </a:pP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关键性技术问题</a:t>
            </a:r>
          </a:p>
        </p:txBody>
      </p:sp>
      <p:sp>
        <p:nvSpPr>
          <p:cNvPr id="67" name="TextBox 12"/>
          <p:cNvSpPr txBox="1"/>
          <p:nvPr/>
        </p:nvSpPr>
        <p:spPr bwMode="auto">
          <a:xfrm>
            <a:off x="6557870" y="3240211"/>
            <a:ext cx="1682498" cy="369324"/>
          </a:xfrm>
          <a:prstGeom prst="rect">
            <a:avLst/>
          </a:prstGeom>
          <a:noFill/>
        </p:spPr>
        <p:txBody>
          <a:bodyPr wrap="none" lIns="121913" tIns="60956" rIns="121913" bIns="60956">
            <a:spAutoFit/>
          </a:bodyPr>
          <a:lstStyle/>
          <a:p>
            <a:pPr defTabSz="1218323">
              <a:defRPr/>
            </a:pPr>
            <a:r>
              <a:rPr lang="zh-CN" altLang="en-US" sz="16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交互与最速曲线</a:t>
            </a:r>
          </a:p>
        </p:txBody>
      </p:sp>
      <p:sp>
        <p:nvSpPr>
          <p:cNvPr id="68" name="TextBox 13"/>
          <p:cNvSpPr txBox="1"/>
          <p:nvPr/>
        </p:nvSpPr>
        <p:spPr bwMode="auto">
          <a:xfrm>
            <a:off x="6695765" y="4810768"/>
            <a:ext cx="861760" cy="492434"/>
          </a:xfrm>
          <a:prstGeom prst="rect">
            <a:avLst/>
          </a:prstGeom>
          <a:noFill/>
        </p:spPr>
        <p:txBody>
          <a:bodyPr wrap="none" lIns="121913" tIns="60956" rIns="121913" bIns="60956">
            <a:spAutoFit/>
          </a:bodyPr>
          <a:lstStyle/>
          <a:p>
            <a:pPr lvl="0">
              <a:defRPr/>
            </a:pP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69" name="TextBox 14"/>
          <p:cNvSpPr txBox="1"/>
          <p:nvPr/>
        </p:nvSpPr>
        <p:spPr bwMode="auto">
          <a:xfrm>
            <a:off x="7714947" y="5452050"/>
            <a:ext cx="1746618" cy="348870"/>
          </a:xfrm>
          <a:prstGeom prst="rect">
            <a:avLst/>
          </a:prstGeom>
          <a:noFill/>
        </p:spPr>
        <p:txBody>
          <a:bodyPr wrap="none" lIns="121913" tIns="60956" rIns="121913" bIns="60956">
            <a:spAutoFit/>
          </a:bodyPr>
          <a:lstStyle/>
          <a:p>
            <a:pPr defTabSz="1218323">
              <a:defRPr/>
            </a:pPr>
            <a:r>
              <a:rPr lang="zh-CN" altLang="en-US" sz="1467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快乐工作就完事了</a:t>
            </a:r>
          </a:p>
        </p:txBody>
      </p:sp>
      <p:sp>
        <p:nvSpPr>
          <p:cNvPr id="70" name="TextBox 15"/>
          <p:cNvSpPr txBox="1"/>
          <p:nvPr/>
        </p:nvSpPr>
        <p:spPr>
          <a:xfrm>
            <a:off x="3859387" y="1468532"/>
            <a:ext cx="685430" cy="697555"/>
          </a:xfrm>
          <a:prstGeom prst="rect">
            <a:avLst/>
          </a:prstGeom>
          <a:noFill/>
        </p:spPr>
        <p:txBody>
          <a:bodyPr wrap="none" lIns="121913" tIns="60956" rIns="121913" bIns="60956" rtlCol="0">
            <a:spAutoFit/>
          </a:bodyPr>
          <a:lstStyle/>
          <a:p>
            <a:r>
              <a:rPr lang="en-US" altLang="zh-CN" sz="3733" dirty="0">
                <a:latin typeface="Impact" panose="020B0806030902050204" pitchFamily="34" charset="0"/>
              </a:rPr>
              <a:t>01</a:t>
            </a:r>
            <a:endParaRPr lang="zh-CN" altLang="en-US" sz="3733" dirty="0">
              <a:latin typeface="Impact" panose="020B0806030902050204" pitchFamily="34" charset="0"/>
            </a:endParaRPr>
          </a:p>
        </p:txBody>
      </p:sp>
      <p:sp>
        <p:nvSpPr>
          <p:cNvPr id="71" name="TextBox 16"/>
          <p:cNvSpPr txBox="1"/>
          <p:nvPr/>
        </p:nvSpPr>
        <p:spPr>
          <a:xfrm>
            <a:off x="4550879" y="2567244"/>
            <a:ext cx="743138" cy="697555"/>
          </a:xfrm>
          <a:prstGeom prst="rect">
            <a:avLst/>
          </a:prstGeom>
          <a:noFill/>
        </p:spPr>
        <p:txBody>
          <a:bodyPr wrap="none" lIns="121913" tIns="60956" rIns="121913" bIns="60956" rtlCol="0">
            <a:spAutoFit/>
          </a:bodyPr>
          <a:lstStyle/>
          <a:p>
            <a:r>
              <a:rPr lang="en-US" altLang="zh-CN" sz="3733" dirty="0">
                <a:latin typeface="Impact" panose="020B0806030902050204" pitchFamily="34" charset="0"/>
              </a:rPr>
              <a:t>02</a:t>
            </a:r>
            <a:endParaRPr lang="zh-CN" altLang="en-US" sz="3733" dirty="0">
              <a:latin typeface="Impact" panose="020B0806030902050204" pitchFamily="34" charset="0"/>
            </a:endParaRPr>
          </a:p>
        </p:txBody>
      </p:sp>
      <p:sp>
        <p:nvSpPr>
          <p:cNvPr id="72" name="TextBox 17"/>
          <p:cNvSpPr txBox="1"/>
          <p:nvPr/>
        </p:nvSpPr>
        <p:spPr>
          <a:xfrm>
            <a:off x="5264545" y="3621021"/>
            <a:ext cx="755962" cy="697555"/>
          </a:xfrm>
          <a:prstGeom prst="rect">
            <a:avLst/>
          </a:prstGeom>
          <a:noFill/>
        </p:spPr>
        <p:txBody>
          <a:bodyPr wrap="none" lIns="121913" tIns="60956" rIns="121913" bIns="60956" rtlCol="0">
            <a:spAutoFit/>
          </a:bodyPr>
          <a:lstStyle/>
          <a:p>
            <a:r>
              <a:rPr lang="en-US" altLang="zh-CN" sz="3733" dirty="0">
                <a:latin typeface="Impact" panose="020B0806030902050204" pitchFamily="34" charset="0"/>
              </a:rPr>
              <a:t>03</a:t>
            </a:r>
            <a:endParaRPr lang="zh-CN" altLang="en-US" sz="3733" dirty="0">
              <a:latin typeface="Impact" panose="020B0806030902050204" pitchFamily="34" charset="0"/>
            </a:endParaRPr>
          </a:p>
        </p:txBody>
      </p:sp>
      <p:sp>
        <p:nvSpPr>
          <p:cNvPr id="73" name="TextBox 18"/>
          <p:cNvSpPr txBox="1"/>
          <p:nvPr/>
        </p:nvSpPr>
        <p:spPr>
          <a:xfrm>
            <a:off x="5816334" y="4754495"/>
            <a:ext cx="741536" cy="697555"/>
          </a:xfrm>
          <a:prstGeom prst="rect">
            <a:avLst/>
          </a:prstGeom>
          <a:noFill/>
        </p:spPr>
        <p:txBody>
          <a:bodyPr wrap="none" lIns="121913" tIns="60956" rIns="121913" bIns="60956" rtlCol="0">
            <a:spAutoFit/>
          </a:bodyPr>
          <a:lstStyle/>
          <a:p>
            <a:r>
              <a:rPr lang="en-US" altLang="zh-CN" sz="3733" dirty="0">
                <a:latin typeface="Impact" panose="020B0806030902050204" pitchFamily="34" charset="0"/>
              </a:rPr>
              <a:t>04</a:t>
            </a:r>
            <a:endParaRPr lang="zh-CN" altLang="en-US" sz="3733" dirty="0">
              <a:latin typeface="Impact" panose="020B0806030902050204" pitchFamily="34" charset="0"/>
            </a:endParaRPr>
          </a:p>
        </p:txBody>
      </p:sp>
      <p:sp>
        <p:nvSpPr>
          <p:cNvPr id="131" name="矩形 34"/>
          <p:cNvSpPr/>
          <p:nvPr/>
        </p:nvSpPr>
        <p:spPr bwMode="auto">
          <a:xfrm>
            <a:off x="9316456" y="2606559"/>
            <a:ext cx="2893569" cy="1716740"/>
          </a:xfrm>
          <a:custGeom>
            <a:avLst/>
            <a:gdLst>
              <a:gd name="connsiteX0" fmla="*/ 0 w 1055077"/>
              <a:gd name="connsiteY0" fmla="*/ 0 h 1283968"/>
              <a:gd name="connsiteX1" fmla="*/ 1055077 w 1055077"/>
              <a:gd name="connsiteY1" fmla="*/ 0 h 1283968"/>
              <a:gd name="connsiteX2" fmla="*/ 1055077 w 1055077"/>
              <a:gd name="connsiteY2" fmla="*/ 1283968 h 1283968"/>
              <a:gd name="connsiteX3" fmla="*/ 0 w 1055077"/>
              <a:gd name="connsiteY3" fmla="*/ 1283968 h 1283968"/>
              <a:gd name="connsiteX4" fmla="*/ 0 w 1055077"/>
              <a:gd name="connsiteY4" fmla="*/ 0 h 1283968"/>
              <a:gd name="connsiteX0-1" fmla="*/ 0 w 1606620"/>
              <a:gd name="connsiteY0-2" fmla="*/ 0 h 1283968"/>
              <a:gd name="connsiteX1-3" fmla="*/ 1606620 w 1606620"/>
              <a:gd name="connsiteY1-4" fmla="*/ 0 h 1283968"/>
              <a:gd name="connsiteX2-5" fmla="*/ 1606620 w 1606620"/>
              <a:gd name="connsiteY2-6" fmla="*/ 1283968 h 1283968"/>
              <a:gd name="connsiteX3-7" fmla="*/ 551543 w 1606620"/>
              <a:gd name="connsiteY3-8" fmla="*/ 1283968 h 1283968"/>
              <a:gd name="connsiteX4-9" fmla="*/ 0 w 1606620"/>
              <a:gd name="connsiteY4-10" fmla="*/ 0 h 1283968"/>
              <a:gd name="connsiteX0-11" fmla="*/ 0 w 1833140"/>
              <a:gd name="connsiteY0-12" fmla="*/ 9525 h 1293493"/>
              <a:gd name="connsiteX1-13" fmla="*/ 1833140 w 1833140"/>
              <a:gd name="connsiteY1-14" fmla="*/ 0 h 1293493"/>
              <a:gd name="connsiteX2-15" fmla="*/ 1606620 w 1833140"/>
              <a:gd name="connsiteY2-16" fmla="*/ 1293493 h 1293493"/>
              <a:gd name="connsiteX3-17" fmla="*/ 551543 w 1833140"/>
              <a:gd name="connsiteY3-18" fmla="*/ 1293493 h 1293493"/>
              <a:gd name="connsiteX4-19" fmla="*/ 0 w 1833140"/>
              <a:gd name="connsiteY4-20" fmla="*/ 9525 h 1293493"/>
              <a:gd name="connsiteX0-21" fmla="*/ 0 w 1833140"/>
              <a:gd name="connsiteY0-22" fmla="*/ 9525 h 1293493"/>
              <a:gd name="connsiteX1-23" fmla="*/ 1833140 w 1833140"/>
              <a:gd name="connsiteY1-24" fmla="*/ 0 h 1293493"/>
              <a:gd name="connsiteX2-25" fmla="*/ 1833140 w 1833140"/>
              <a:gd name="connsiteY2-26" fmla="*/ 1293493 h 1293493"/>
              <a:gd name="connsiteX3-27" fmla="*/ 551543 w 1833140"/>
              <a:gd name="connsiteY3-28" fmla="*/ 1293493 h 1293493"/>
              <a:gd name="connsiteX4-29" fmla="*/ 0 w 1833140"/>
              <a:gd name="connsiteY4-30" fmla="*/ 9525 h 1293493"/>
              <a:gd name="connsiteX0-31" fmla="*/ 0 w 1833140"/>
              <a:gd name="connsiteY0-32" fmla="*/ 0 h 1283968"/>
              <a:gd name="connsiteX1-33" fmla="*/ 1833140 w 1833140"/>
              <a:gd name="connsiteY1-34" fmla="*/ 8288 h 1283968"/>
              <a:gd name="connsiteX2-35" fmla="*/ 1833140 w 1833140"/>
              <a:gd name="connsiteY2-36" fmla="*/ 1283968 h 1283968"/>
              <a:gd name="connsiteX3-37" fmla="*/ 551543 w 1833140"/>
              <a:gd name="connsiteY3-38" fmla="*/ 1283968 h 1283968"/>
              <a:gd name="connsiteX4-39" fmla="*/ 0 w 1833140"/>
              <a:gd name="connsiteY4-40" fmla="*/ 0 h 1283968"/>
              <a:gd name="connsiteX0-41" fmla="*/ 0 w 1843227"/>
              <a:gd name="connsiteY0-42" fmla="*/ 3587 h 1287555"/>
              <a:gd name="connsiteX1-43" fmla="*/ 1843227 w 1843227"/>
              <a:gd name="connsiteY1-44" fmla="*/ 0 h 1287555"/>
              <a:gd name="connsiteX2-45" fmla="*/ 1833140 w 1843227"/>
              <a:gd name="connsiteY2-46" fmla="*/ 1287555 h 1287555"/>
              <a:gd name="connsiteX3-47" fmla="*/ 551543 w 1843227"/>
              <a:gd name="connsiteY3-48" fmla="*/ 1287555 h 1287555"/>
              <a:gd name="connsiteX4-49" fmla="*/ 0 w 1843227"/>
              <a:gd name="connsiteY4-50" fmla="*/ 3587 h 12875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843227" h="1287555">
                <a:moveTo>
                  <a:pt x="0" y="3587"/>
                </a:moveTo>
                <a:lnTo>
                  <a:pt x="1843227" y="0"/>
                </a:lnTo>
                <a:cubicBezTo>
                  <a:pt x="1839865" y="429185"/>
                  <a:pt x="1836502" y="858370"/>
                  <a:pt x="1833140" y="1287555"/>
                </a:cubicBezTo>
                <a:lnTo>
                  <a:pt x="551543" y="1287555"/>
                </a:lnTo>
                <a:lnTo>
                  <a:pt x="0" y="3587"/>
                </a:lnTo>
                <a:close/>
              </a:path>
            </a:pathLst>
          </a:custGeom>
          <a:solidFill>
            <a:srgbClr val="3F3F3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13" tIns="60956" rIns="121913" bIns="60956" numCol="1" rtlCol="0" anchor="t" anchorCtr="0" compatLnSpc="1"/>
          <a:lstStyle/>
          <a:p>
            <a:pPr defTabSz="1218323"/>
            <a:endParaRPr lang="zh-CN" altLang="en-US" sz="2400" dirty="0">
              <a:latin typeface="Arial" panose="020B0604020202020204" pitchFamily="34" charset="0"/>
            </a:endParaRPr>
          </a:p>
        </p:txBody>
      </p:sp>
      <p:sp>
        <p:nvSpPr>
          <p:cNvPr id="132" name="TextBox 20"/>
          <p:cNvSpPr txBox="1"/>
          <p:nvPr/>
        </p:nvSpPr>
        <p:spPr>
          <a:xfrm>
            <a:off x="10030739" y="3076096"/>
            <a:ext cx="2163399" cy="697555"/>
          </a:xfrm>
          <a:prstGeom prst="rect">
            <a:avLst/>
          </a:prstGeom>
          <a:noFill/>
        </p:spPr>
        <p:txBody>
          <a:bodyPr wrap="none" lIns="121913" tIns="60956" rIns="121913" bIns="60956" rtlCol="0">
            <a:spAutoFit/>
          </a:bodyPr>
          <a:lstStyle/>
          <a:p>
            <a:r>
              <a:rPr lang="zh-CN" altLang="en-US" sz="3733" b="1" dirty="0">
                <a:solidFill>
                  <a:schemeClr val="bg1"/>
                </a:solidFill>
                <a:latin typeface="+mn-ea"/>
              </a:rPr>
              <a:t>最速外卖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/>
      <p:bldP spid="61" grpId="0"/>
      <p:bldP spid="131" grpId="0" animBg="1"/>
      <p:bldP spid="1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4766046" y="1238005"/>
            <a:ext cx="2696671" cy="2425220"/>
            <a:chOff x="687918" y="1359259"/>
            <a:chExt cx="5202542" cy="4680539"/>
          </a:xfrm>
          <a:solidFill>
            <a:srgbClr val="FFC000"/>
          </a:solidFill>
        </p:grpSpPr>
        <p:grpSp>
          <p:nvGrpSpPr>
            <p:cNvPr id="15" name="组合 14"/>
            <p:cNvGrpSpPr/>
            <p:nvPr/>
          </p:nvGrpSpPr>
          <p:grpSpPr>
            <a:xfrm rot="2700000">
              <a:off x="756186" y="1959808"/>
              <a:ext cx="2713630" cy="2850166"/>
              <a:chOff x="0" y="986971"/>
              <a:chExt cx="4615543" cy="4847774"/>
            </a:xfrm>
            <a:grpFill/>
          </p:grpSpPr>
          <p:sp>
            <p:nvSpPr>
              <p:cNvPr id="37" name="矩形 36"/>
              <p:cNvSpPr/>
              <p:nvPr/>
            </p:nvSpPr>
            <p:spPr>
              <a:xfrm>
                <a:off x="449943" y="986971"/>
                <a:ext cx="4165600" cy="484777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0" y="1320801"/>
                <a:ext cx="4180114" cy="418011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grpSp>
          <p:nvGrpSpPr>
            <p:cNvPr id="16" name="组合 17"/>
            <p:cNvGrpSpPr/>
            <p:nvPr/>
          </p:nvGrpSpPr>
          <p:grpSpPr>
            <a:xfrm rot="2700000">
              <a:off x="1680822" y="1299176"/>
              <a:ext cx="3799246" cy="3990406"/>
              <a:chOff x="0" y="986971"/>
              <a:chExt cx="4615543" cy="4847774"/>
            </a:xfrm>
            <a:grpFill/>
          </p:grpSpPr>
          <p:sp>
            <p:nvSpPr>
              <p:cNvPr id="35" name="矩形 34"/>
              <p:cNvSpPr/>
              <p:nvPr/>
            </p:nvSpPr>
            <p:spPr>
              <a:xfrm>
                <a:off x="449943" y="986971"/>
                <a:ext cx="4165600" cy="484777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0" y="1320801"/>
                <a:ext cx="4180114" cy="418011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grpSp>
          <p:nvGrpSpPr>
            <p:cNvPr id="17" name="组合 26"/>
            <p:cNvGrpSpPr/>
            <p:nvPr/>
          </p:nvGrpSpPr>
          <p:grpSpPr>
            <a:xfrm rot="2700000">
              <a:off x="4445388" y="1323797"/>
              <a:ext cx="1409610" cy="1480534"/>
              <a:chOff x="0" y="986971"/>
              <a:chExt cx="4615543" cy="4847774"/>
            </a:xfrm>
            <a:grpFill/>
          </p:grpSpPr>
          <p:sp>
            <p:nvSpPr>
              <p:cNvPr id="33" name="矩形 32"/>
              <p:cNvSpPr/>
              <p:nvPr/>
            </p:nvSpPr>
            <p:spPr>
              <a:xfrm>
                <a:off x="449943" y="986971"/>
                <a:ext cx="4165600" cy="484777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0" y="1320801"/>
                <a:ext cx="4180114" cy="418011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grpSp>
          <p:nvGrpSpPr>
            <p:cNvPr id="19" name="组合 29"/>
            <p:cNvGrpSpPr/>
            <p:nvPr/>
          </p:nvGrpSpPr>
          <p:grpSpPr>
            <a:xfrm rot="2700000">
              <a:off x="4526822" y="5309795"/>
              <a:ext cx="712090" cy="747916"/>
              <a:chOff x="0" y="986971"/>
              <a:chExt cx="4615543" cy="4847774"/>
            </a:xfrm>
            <a:grpFill/>
          </p:grpSpPr>
          <p:sp>
            <p:nvSpPr>
              <p:cNvPr id="31" name="矩形 30"/>
              <p:cNvSpPr/>
              <p:nvPr/>
            </p:nvSpPr>
            <p:spPr>
              <a:xfrm>
                <a:off x="449943" y="986971"/>
                <a:ext cx="4165600" cy="484777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0" y="1320801"/>
                <a:ext cx="4180114" cy="418011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</p:grpSp>
      <p:sp>
        <p:nvSpPr>
          <p:cNvPr id="39" name="矩形 69"/>
          <p:cNvSpPr>
            <a:spLocks noChangeArrowheads="1"/>
          </p:cNvSpPr>
          <p:nvPr/>
        </p:nvSpPr>
        <p:spPr bwMode="auto">
          <a:xfrm>
            <a:off x="3656232" y="4083928"/>
            <a:ext cx="5137745" cy="1323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28" tIns="45713" rIns="91428" bIns="45713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设计题目与功能目标</a:t>
            </a:r>
          </a:p>
          <a:p>
            <a:pPr algn="ctr">
              <a:buFont typeface="Arial" panose="020B0604020202020204" pitchFamily="34" charset="0"/>
              <a:buNone/>
            </a:pP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0" name="矩形 70"/>
          <p:cNvSpPr>
            <a:spLocks noChangeArrowheads="1"/>
          </p:cNvSpPr>
          <p:nvPr/>
        </p:nvSpPr>
        <p:spPr bwMode="auto">
          <a:xfrm>
            <a:off x="2504333" y="5121343"/>
            <a:ext cx="7220096" cy="400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8" tIns="45713" rIns="91428" bIns="45713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源于生活    高于生活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2199779" y="4496252"/>
            <a:ext cx="1456453" cy="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8535771" y="4496250"/>
            <a:ext cx="1379799" cy="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_14"/>
          <p:cNvSpPr txBox="1">
            <a:spLocks noChangeArrowheads="1"/>
          </p:cNvSpPr>
          <p:nvPr/>
        </p:nvSpPr>
        <p:spPr bwMode="auto">
          <a:xfrm>
            <a:off x="5052475" y="1849546"/>
            <a:ext cx="2264507" cy="642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8" tIns="45713" rIns="91428" bIns="45713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en-US" altLang="zh-CN" sz="5867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01</a:t>
            </a:r>
            <a:endParaRPr lang="zh-CN" altLang="en-US" sz="5867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object 1"/>
          <p:cNvSpPr/>
          <p:nvPr/>
        </p:nvSpPr>
        <p:spPr>
          <a:xfrm>
            <a:off x="4099893" y="1"/>
            <a:ext cx="8092108" cy="6858000"/>
          </a:xfrm>
          <a:prstGeom prst="rect">
            <a:avLst/>
          </a:prstGeom>
          <a:blipFill rotWithShape="0">
            <a:blip r:embed="rId2"/>
            <a:stretch>
              <a:fillRect b="-12238"/>
            </a:stretch>
          </a:blipFill>
          <a:ln w="9525">
            <a:noFill/>
          </a:ln>
        </p:spPr>
        <p:txBody>
          <a:bodyPr wrap="square" lIns="0" tIns="0" rIns="0" bIns="0"/>
          <a:lstStyle/>
          <a:p>
            <a:endParaRPr sz="904" dirty="0"/>
          </a:p>
        </p:txBody>
      </p:sp>
      <p:sp>
        <p:nvSpPr>
          <p:cNvPr id="67589" name="object 5"/>
          <p:cNvSpPr/>
          <p:nvPr/>
        </p:nvSpPr>
        <p:spPr>
          <a:xfrm>
            <a:off x="564064" y="2423948"/>
            <a:ext cx="3159007" cy="677716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/>
          <a:lstStyle/>
          <a:p>
            <a:pPr>
              <a:lnSpc>
                <a:spcPts val="3061"/>
              </a:lnSpc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用户模块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BE052C5-15D9-4BCD-8ED1-9A569AF8D87A}"/>
              </a:ext>
            </a:extLst>
          </p:cNvPr>
          <p:cNvSpPr txBox="1"/>
          <p:nvPr/>
        </p:nvSpPr>
        <p:spPr>
          <a:xfrm>
            <a:off x="1346583" y="2857711"/>
            <a:ext cx="4752976" cy="185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dirty="0">
                <a:latin typeface="Adobe 仿宋 Std R" panose="02020400000000000000" pitchFamily="18" charset="-122"/>
                <a:ea typeface="Adobe 仿宋 Std R" panose="02020400000000000000" pitchFamily="18" charset="-122"/>
                <a:cs typeface="Arial" panose="020B0604020202020204" pitchFamily="34" charset="0"/>
                <a:sym typeface="Arial" panose="020B0604020202020204" pitchFamily="34" charset="0"/>
              </a:rPr>
              <a:t>查看菜名、价格</a:t>
            </a:r>
            <a:endParaRPr lang="en-US" altLang="zh-CN" sz="1867" dirty="0">
              <a:latin typeface="Adobe 仿宋 Std R" panose="02020400000000000000" pitchFamily="18" charset="-122"/>
              <a:ea typeface="Adobe 仿宋 Std R" panose="02020400000000000000" pitchFamily="18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zh-CN" altLang="en-US" sz="1867" dirty="0">
                <a:latin typeface="Adobe 仿宋 Std R" panose="02020400000000000000" pitchFamily="18" charset="-122"/>
                <a:ea typeface="Adobe 仿宋 Std R" panose="02020400000000000000" pitchFamily="18" charset="-122"/>
                <a:cs typeface="Arial" panose="020B0604020202020204" pitchFamily="34" charset="0"/>
                <a:sym typeface="Arial" panose="020B0604020202020204" pitchFamily="34" charset="0"/>
              </a:rPr>
              <a:t>设置收货地点</a:t>
            </a:r>
            <a:endParaRPr lang="en-US" altLang="zh-CN" sz="1867" dirty="0">
              <a:latin typeface="Adobe 仿宋 Std R" panose="02020400000000000000" pitchFamily="18" charset="-122"/>
              <a:ea typeface="Adobe 仿宋 Std R" panose="02020400000000000000" pitchFamily="18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zh-CN" altLang="en-US" sz="1867" dirty="0">
                <a:latin typeface="Adobe 仿宋 Std R" panose="02020400000000000000" pitchFamily="18" charset="-122"/>
                <a:ea typeface="Adobe 仿宋 Std R" panose="02020400000000000000" pitchFamily="18" charset="-122"/>
                <a:cs typeface="Arial" panose="020B0604020202020204" pitchFamily="34" charset="0"/>
                <a:sym typeface="Arial" panose="020B0604020202020204" pitchFamily="34" charset="0"/>
              </a:rPr>
              <a:t>加入购物车</a:t>
            </a:r>
            <a:endParaRPr lang="en-US" altLang="zh-CN" sz="1867" dirty="0">
              <a:latin typeface="Adobe 仿宋 Std R" panose="02020400000000000000" pitchFamily="18" charset="-122"/>
              <a:ea typeface="Adobe 仿宋 Std R" panose="02020400000000000000" pitchFamily="18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zh-CN" altLang="en-US" sz="1867" dirty="0">
                <a:latin typeface="Adobe 仿宋 Std R" panose="02020400000000000000" pitchFamily="18" charset="-122"/>
                <a:ea typeface="Adobe 仿宋 Std R" panose="02020400000000000000" pitchFamily="18" charset="-122"/>
                <a:cs typeface="Arial" panose="020B0604020202020204" pitchFamily="34" charset="0"/>
                <a:sym typeface="Arial" panose="020B0604020202020204" pitchFamily="34" charset="0"/>
              </a:rPr>
              <a:t>结账计算价格</a:t>
            </a:r>
            <a:endParaRPr lang="en-US" altLang="zh-CN" sz="1867" dirty="0">
              <a:latin typeface="Adobe 仿宋 Std R" panose="02020400000000000000" pitchFamily="18" charset="-122"/>
              <a:ea typeface="Adobe 仿宋 Std R" panose="02020400000000000000" pitchFamily="18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zh-CN" altLang="en-US" sz="1867" dirty="0">
                <a:latin typeface="Adobe 仿宋 Std R" panose="02020400000000000000" pitchFamily="18" charset="-122"/>
                <a:ea typeface="Adobe 仿宋 Std R" panose="02020400000000000000" pitchFamily="18" charset="-122"/>
                <a:cs typeface="Arial" panose="020B0604020202020204" pitchFamily="34" charset="0"/>
                <a:sym typeface="Arial" panose="020B0604020202020204" pitchFamily="34" charset="0"/>
              </a:rPr>
              <a:t>查看历史订单、最短路线和期望配送时间</a:t>
            </a:r>
            <a:endParaRPr lang="en-US" altLang="zh-CN" sz="1867" dirty="0">
              <a:latin typeface="Adobe 仿宋 Std R" panose="02020400000000000000" pitchFamily="18" charset="-122"/>
              <a:ea typeface="Adobe 仿宋 Std R" panose="02020400000000000000" pitchFamily="18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endParaRPr lang="zh-CN" altLang="en-US" sz="2133" dirty="0"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493CFE02-4D7A-47CF-8FDC-E63A0E61B02C}"/>
              </a:ext>
            </a:extLst>
          </p:cNvPr>
          <p:cNvSpPr/>
          <p:nvPr/>
        </p:nvSpPr>
        <p:spPr>
          <a:xfrm>
            <a:off x="564064" y="4488711"/>
            <a:ext cx="3159007" cy="677716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/>
          <a:lstStyle/>
          <a:p>
            <a:pPr>
              <a:lnSpc>
                <a:spcPts val="3061"/>
              </a:lnSpc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商家模块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499AE9B-6165-4853-BA91-8413473367EE}"/>
              </a:ext>
            </a:extLst>
          </p:cNvPr>
          <p:cNvSpPr txBox="1"/>
          <p:nvPr/>
        </p:nvSpPr>
        <p:spPr>
          <a:xfrm>
            <a:off x="1343024" y="4944586"/>
            <a:ext cx="4076701" cy="1241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dirty="0">
                <a:latin typeface="Adobe 仿宋 Std R" panose="02020400000000000000" pitchFamily="18" charset="-122"/>
                <a:ea typeface="Adobe 仿宋 Std R" panose="02020400000000000000" pitchFamily="18" charset="-122"/>
                <a:cs typeface="Arial" panose="020B0604020202020204" pitchFamily="34" charset="0"/>
                <a:sym typeface="Arial" panose="020B0604020202020204" pitchFamily="34" charset="0"/>
              </a:rPr>
              <a:t>查看菜品数据</a:t>
            </a:r>
            <a:endParaRPr lang="en-US" altLang="zh-CN" sz="1867" dirty="0">
              <a:latin typeface="Adobe 仿宋 Std R" panose="02020400000000000000" pitchFamily="18" charset="-122"/>
              <a:ea typeface="Adobe 仿宋 Std R" panose="02020400000000000000" pitchFamily="18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zh-CN" altLang="en-US" sz="1867" dirty="0">
                <a:latin typeface="Adobe 仿宋 Std R" panose="02020400000000000000" pitchFamily="18" charset="-122"/>
                <a:ea typeface="Adobe 仿宋 Std R" panose="02020400000000000000" pitchFamily="18" charset="-122"/>
                <a:cs typeface="Arial" panose="020B0604020202020204" pitchFamily="34" charset="0"/>
                <a:sym typeface="Arial" panose="020B0604020202020204" pitchFamily="34" charset="0"/>
              </a:rPr>
              <a:t>管理菜品库存</a:t>
            </a:r>
            <a:endParaRPr lang="en-US" altLang="zh-CN" sz="1867" dirty="0">
              <a:latin typeface="Adobe 仿宋 Std R" panose="02020400000000000000" pitchFamily="18" charset="-122"/>
              <a:ea typeface="Adobe 仿宋 Std R" panose="02020400000000000000" pitchFamily="18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zh-CN" altLang="en-US" sz="1867" dirty="0">
                <a:latin typeface="Adobe 仿宋 Std R" panose="02020400000000000000" pitchFamily="18" charset="-122"/>
                <a:ea typeface="Adobe 仿宋 Std R" panose="02020400000000000000" pitchFamily="18" charset="-122"/>
                <a:cs typeface="Arial" panose="020B0604020202020204" pitchFamily="34" charset="0"/>
                <a:sym typeface="Arial" panose="020B0604020202020204" pitchFamily="34" charset="0"/>
              </a:rPr>
              <a:t>管理菜品图片</a:t>
            </a:r>
            <a:endParaRPr lang="en-US" altLang="zh-CN" sz="1867" dirty="0">
              <a:latin typeface="Adobe 仿宋 Std R" panose="02020400000000000000" pitchFamily="18" charset="-122"/>
              <a:ea typeface="Adobe 仿宋 Std R" panose="02020400000000000000" pitchFamily="18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zh-CN" altLang="en-US" sz="1867" dirty="0">
                <a:latin typeface="Adobe 仿宋 Std R" panose="02020400000000000000" pitchFamily="18" charset="-122"/>
                <a:ea typeface="Adobe 仿宋 Std R" panose="02020400000000000000" pitchFamily="18" charset="-122"/>
                <a:cs typeface="Arial" panose="020B0604020202020204" pitchFamily="34" charset="0"/>
                <a:sym typeface="Arial" panose="020B0604020202020204" pitchFamily="34" charset="0"/>
              </a:rPr>
              <a:t>查看用户订单并发货</a:t>
            </a:r>
            <a:endParaRPr lang="en-US" altLang="zh-CN" sz="1867" dirty="0">
              <a:latin typeface="Adobe 仿宋 Std R" panose="02020400000000000000" pitchFamily="18" charset="-122"/>
              <a:ea typeface="Adobe 仿宋 Std R" panose="02020400000000000000" pitchFamily="18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24F92F5A-CAE2-4251-B127-22FE4F1351F4}"/>
              </a:ext>
            </a:extLst>
          </p:cNvPr>
          <p:cNvSpPr/>
          <p:nvPr/>
        </p:nvSpPr>
        <p:spPr>
          <a:xfrm>
            <a:off x="564065" y="1257106"/>
            <a:ext cx="3159007" cy="677716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/>
          <a:lstStyle/>
          <a:p>
            <a:pPr>
              <a:lnSpc>
                <a:spcPts val="3061"/>
              </a:lnSpc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选题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CE7BD1E-F01F-4242-B810-1731A9E2ABF7}"/>
              </a:ext>
            </a:extLst>
          </p:cNvPr>
          <p:cNvSpPr txBox="1"/>
          <p:nvPr/>
        </p:nvSpPr>
        <p:spPr>
          <a:xfrm>
            <a:off x="1343024" y="1630342"/>
            <a:ext cx="4448176" cy="1241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dirty="0">
                <a:latin typeface="Adobe 仿宋 Std R" panose="02020400000000000000" pitchFamily="18" charset="-122"/>
                <a:ea typeface="Adobe 仿宋 Std R" panose="02020400000000000000" pitchFamily="18" charset="-122"/>
                <a:cs typeface="Arial" panose="020B0604020202020204" pitchFamily="34" charset="0"/>
                <a:sym typeface="Arial" panose="020B0604020202020204" pitchFamily="34" charset="0"/>
              </a:rPr>
              <a:t>基于</a:t>
            </a:r>
            <a:r>
              <a:rPr lang="en-US" altLang="zh-CN" sz="1867" dirty="0">
                <a:latin typeface="Adobe 仿宋 Std R" panose="02020400000000000000" pitchFamily="18" charset="-122"/>
                <a:ea typeface="Adobe 仿宋 Std R" panose="02020400000000000000" pitchFamily="18" charset="-122"/>
                <a:cs typeface="Arial" panose="020B0604020202020204" pitchFamily="34" charset="0"/>
                <a:sym typeface="Arial" panose="020B0604020202020204" pitchFamily="34" charset="0"/>
              </a:rPr>
              <a:t>MFC</a:t>
            </a:r>
            <a:r>
              <a:rPr lang="zh-CN" altLang="en-US" sz="1867" dirty="0">
                <a:latin typeface="Adobe 仿宋 Std R" panose="02020400000000000000" pitchFamily="18" charset="-122"/>
                <a:ea typeface="Adobe 仿宋 Std R" panose="02020400000000000000" pitchFamily="18" charset="-122"/>
                <a:cs typeface="Arial" panose="020B0604020202020204" pitchFamily="34" charset="0"/>
                <a:sym typeface="Arial" panose="020B0604020202020204" pitchFamily="34" charset="0"/>
              </a:rPr>
              <a:t>与真实环境</a:t>
            </a:r>
            <a:r>
              <a:rPr lang="en-US" altLang="zh-CN" sz="1867" dirty="0">
                <a:latin typeface="Adobe 仿宋 Std R" panose="02020400000000000000" pitchFamily="18" charset="-122"/>
                <a:ea typeface="Adobe 仿宋 Std R" panose="02020400000000000000" pitchFamily="18" charset="-122"/>
                <a:cs typeface="Arial" panose="020B0604020202020204" pitchFamily="34" charset="0"/>
                <a:sym typeface="Arial" panose="020B0604020202020204" pitchFamily="34" charset="0"/>
              </a:rPr>
              <a:t>Dijkstra</a:t>
            </a:r>
            <a:r>
              <a:rPr lang="zh-CN" altLang="en-US" sz="1867" dirty="0">
                <a:latin typeface="Adobe 仿宋 Std R" panose="02020400000000000000" pitchFamily="18" charset="-122"/>
                <a:ea typeface="Adobe 仿宋 Std R" panose="02020400000000000000" pitchFamily="18" charset="-122"/>
                <a:cs typeface="Arial" panose="020B0604020202020204" pitchFamily="34" charset="0"/>
                <a:sym typeface="Arial" panose="020B0604020202020204" pitchFamily="34" charset="0"/>
              </a:rPr>
              <a:t>算法的最速外卖系统</a:t>
            </a:r>
          </a:p>
          <a:p>
            <a:endParaRPr lang="en-US" altLang="zh-CN" sz="1867" dirty="0">
              <a:latin typeface="Adobe 仿宋 Std R" panose="02020400000000000000" pitchFamily="18" charset="-122"/>
              <a:ea typeface="Adobe 仿宋 Std R" panose="02020400000000000000" pitchFamily="18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zh-CN" sz="1867" dirty="0">
              <a:latin typeface="Adobe 仿宋 Std R" panose="02020400000000000000" pitchFamily="18" charset="-122"/>
              <a:ea typeface="Adobe 仿宋 Std R" panose="02020400000000000000" pitchFamily="18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AE96BA05-028D-449F-9850-F403E18B7E88}"/>
              </a:ext>
            </a:extLst>
          </p:cNvPr>
          <p:cNvSpPr/>
          <p:nvPr/>
        </p:nvSpPr>
        <p:spPr>
          <a:xfrm>
            <a:off x="375654" y="277607"/>
            <a:ext cx="376821" cy="303419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 w="9525">
            <a:noFill/>
          </a:ln>
        </p:spPr>
        <p:txBody>
          <a:bodyPr wrap="square" lIns="0" tIns="0" rIns="0" bIns="0"/>
          <a:lstStyle/>
          <a:p>
            <a:endParaRPr sz="904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D9E7C47-2A11-43A3-BAE6-882152BF7BCD}"/>
              </a:ext>
            </a:extLst>
          </p:cNvPr>
          <p:cNvSpPr txBox="1"/>
          <p:nvPr/>
        </p:nvSpPr>
        <p:spPr>
          <a:xfrm>
            <a:off x="752475" y="198483"/>
            <a:ext cx="217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+mj-ea"/>
                <a:ea typeface="+mj-ea"/>
              </a:rPr>
              <a:t>Part 01 </a:t>
            </a:r>
            <a:endParaRPr lang="zh-CN" altLang="en-US" sz="2400" b="1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678AE8E-D64A-4138-8224-7E9B8CFA3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608" y="629249"/>
            <a:ext cx="3068638" cy="54733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3A3BCBD-2D38-4F9F-8619-867CD0A0B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71" y="789069"/>
            <a:ext cx="3068638" cy="5455356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A51E8CAD-37DB-4170-9D0F-EC6F3E0A096C}"/>
              </a:ext>
            </a:extLst>
          </p:cNvPr>
          <p:cNvCxnSpPr>
            <a:cxnSpLocks/>
          </p:cNvCxnSpPr>
          <p:nvPr/>
        </p:nvCxnSpPr>
        <p:spPr>
          <a:xfrm flipH="1" flipV="1">
            <a:off x="1028700" y="1586965"/>
            <a:ext cx="3645876" cy="84406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675C0AC8-4BAB-41BC-B3D3-4CE3D0A8E238}"/>
              </a:ext>
            </a:extLst>
          </p:cNvPr>
          <p:cNvSpPr txBox="1"/>
          <p:nvPr/>
        </p:nvSpPr>
        <p:spPr>
          <a:xfrm>
            <a:off x="4745204" y="2199266"/>
            <a:ext cx="2701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编辑库存、商品种类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B512A7D-E4D1-45AA-B66F-12D07991FCE3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2619890" y="2614765"/>
            <a:ext cx="2125314" cy="67250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A6D66C6B-9ABD-434E-881F-D04C94C4DD9B}"/>
              </a:ext>
            </a:extLst>
          </p:cNvPr>
          <p:cNvCxnSpPr>
            <a:cxnSpLocks/>
          </p:cNvCxnSpPr>
          <p:nvPr/>
        </p:nvCxnSpPr>
        <p:spPr>
          <a:xfrm flipV="1">
            <a:off x="6565900" y="4426971"/>
            <a:ext cx="2095893" cy="5514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60816D76-CE7D-4828-A0BD-3731C7C6AE33}"/>
              </a:ext>
            </a:extLst>
          </p:cNvPr>
          <p:cNvSpPr txBox="1"/>
          <p:nvPr/>
        </p:nvSpPr>
        <p:spPr>
          <a:xfrm>
            <a:off x="4439874" y="4809370"/>
            <a:ext cx="3437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为订单发货</a:t>
            </a:r>
            <a:endParaRPr lang="en-US" altLang="zh-CN" sz="2400" b="1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zh-CN" altLang="en-US" sz="2400" b="1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显示订单状态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D3F9B96-6836-4819-8E2E-399D973125F9}"/>
              </a:ext>
            </a:extLst>
          </p:cNvPr>
          <p:cNvCxnSpPr>
            <a:cxnSpLocks/>
          </p:cNvCxnSpPr>
          <p:nvPr/>
        </p:nvCxnSpPr>
        <p:spPr>
          <a:xfrm flipV="1">
            <a:off x="6749489" y="2614765"/>
            <a:ext cx="2191311" cy="11571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9137C1E3-4291-479C-9BD9-0BFF585CA659}"/>
              </a:ext>
            </a:extLst>
          </p:cNvPr>
          <p:cNvSpPr txBox="1"/>
          <p:nvPr/>
        </p:nvSpPr>
        <p:spPr>
          <a:xfrm>
            <a:off x="5262953" y="3429000"/>
            <a:ext cx="2432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接收订单</a:t>
            </a:r>
          </a:p>
        </p:txBody>
      </p:sp>
      <p:sp>
        <p:nvSpPr>
          <p:cNvPr id="13" name="object 1">
            <a:extLst>
              <a:ext uri="{FF2B5EF4-FFF2-40B4-BE49-F238E27FC236}">
                <a16:creationId xmlns:a16="http://schemas.microsoft.com/office/drawing/2014/main" id="{77CEA694-53E0-4FA1-ADAC-7A9B5316C1BC}"/>
              </a:ext>
            </a:extLst>
          </p:cNvPr>
          <p:cNvSpPr/>
          <p:nvPr/>
        </p:nvSpPr>
        <p:spPr>
          <a:xfrm>
            <a:off x="3272814" y="562"/>
            <a:ext cx="8910903" cy="777161"/>
          </a:xfrm>
          <a:prstGeom prst="rect">
            <a:avLst/>
          </a:prstGeom>
          <a:blipFill rotWithShape="0">
            <a:blip r:embed="rId4"/>
            <a:stretch>
              <a:fillRect b="-890436"/>
            </a:stretch>
          </a:blipFill>
          <a:ln w="9525">
            <a:noFill/>
          </a:ln>
        </p:spPr>
        <p:txBody>
          <a:bodyPr wrap="square" lIns="0" tIns="0" rIns="0" bIns="0"/>
          <a:lstStyle/>
          <a:p>
            <a:endParaRPr sz="904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FB31F4A8-9492-43DD-8B85-D144B4CDC983}"/>
              </a:ext>
            </a:extLst>
          </p:cNvPr>
          <p:cNvSpPr/>
          <p:nvPr/>
        </p:nvSpPr>
        <p:spPr>
          <a:xfrm>
            <a:off x="375654" y="277607"/>
            <a:ext cx="376821" cy="303419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 w="9525">
            <a:noFill/>
          </a:ln>
        </p:spPr>
        <p:txBody>
          <a:bodyPr wrap="square" lIns="0" tIns="0" rIns="0" bIns="0"/>
          <a:lstStyle/>
          <a:p>
            <a:endParaRPr sz="904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5BE1F00-AB2A-48EB-8FE8-1607A891651E}"/>
              </a:ext>
            </a:extLst>
          </p:cNvPr>
          <p:cNvSpPr txBox="1"/>
          <p:nvPr/>
        </p:nvSpPr>
        <p:spPr>
          <a:xfrm>
            <a:off x="752475" y="198483"/>
            <a:ext cx="217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+mj-ea"/>
                <a:ea typeface="+mj-ea"/>
              </a:rPr>
              <a:t>Part 01 </a:t>
            </a:r>
            <a:endParaRPr lang="zh-CN" altLang="en-US" sz="2400" b="1" dirty="0">
              <a:latin typeface="+mj-ea"/>
              <a:ea typeface="+mj-ea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C91D91B-5604-4065-814B-CA06C00C2840}"/>
              </a:ext>
            </a:extLst>
          </p:cNvPr>
          <p:cNvSpPr/>
          <p:nvPr/>
        </p:nvSpPr>
        <p:spPr>
          <a:xfrm>
            <a:off x="4243663" y="599743"/>
            <a:ext cx="3057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目标商家界面</a:t>
            </a:r>
          </a:p>
        </p:txBody>
      </p:sp>
    </p:spTree>
    <p:extLst>
      <p:ext uri="{BB962C8B-B14F-4D97-AF65-F5344CB8AC3E}">
        <p14:creationId xmlns:p14="http://schemas.microsoft.com/office/powerpoint/2010/main" val="1826469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">
            <a:extLst>
              <a:ext uri="{FF2B5EF4-FFF2-40B4-BE49-F238E27FC236}">
                <a16:creationId xmlns:a16="http://schemas.microsoft.com/office/drawing/2014/main" id="{DF2F3128-FDA6-45D5-A056-A03EEC9F23C1}"/>
              </a:ext>
            </a:extLst>
          </p:cNvPr>
          <p:cNvSpPr/>
          <p:nvPr/>
        </p:nvSpPr>
        <p:spPr>
          <a:xfrm>
            <a:off x="3272814" y="562"/>
            <a:ext cx="8910903" cy="777161"/>
          </a:xfrm>
          <a:prstGeom prst="rect">
            <a:avLst/>
          </a:prstGeom>
          <a:blipFill rotWithShape="0">
            <a:blip r:embed="rId2"/>
            <a:stretch>
              <a:fillRect b="-890436"/>
            </a:stretch>
          </a:blipFill>
          <a:ln w="9525">
            <a:noFill/>
          </a:ln>
        </p:spPr>
        <p:txBody>
          <a:bodyPr wrap="square" lIns="0" tIns="0" rIns="0" bIns="0"/>
          <a:lstStyle/>
          <a:p>
            <a:endParaRPr sz="904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310417-79AF-4B88-9B2D-51B4F6C087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38" b="3334"/>
          <a:stretch/>
        </p:blipFill>
        <p:spPr>
          <a:xfrm>
            <a:off x="576645" y="1261816"/>
            <a:ext cx="2765279" cy="51810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E3D71A2-E231-4F7A-AAF9-F25CCE80CE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95" b="14861"/>
          <a:stretch/>
        </p:blipFill>
        <p:spPr>
          <a:xfrm>
            <a:off x="8749042" y="1261815"/>
            <a:ext cx="3011834" cy="5181067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77AA5A11-CC61-481A-B316-A287E694A6A2}"/>
              </a:ext>
            </a:extLst>
          </p:cNvPr>
          <p:cNvCxnSpPr>
            <a:cxnSpLocks/>
          </p:cNvCxnSpPr>
          <p:nvPr/>
        </p:nvCxnSpPr>
        <p:spPr>
          <a:xfrm flipH="1">
            <a:off x="2371725" y="2328724"/>
            <a:ext cx="1819275" cy="18051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6090E4EB-7C55-459C-9FE8-401A049E2BB4}"/>
              </a:ext>
            </a:extLst>
          </p:cNvPr>
          <p:cNvSpPr txBox="1"/>
          <p:nvPr/>
        </p:nvSpPr>
        <p:spPr>
          <a:xfrm>
            <a:off x="4191000" y="1772179"/>
            <a:ext cx="27584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选择菜品及份数</a:t>
            </a:r>
            <a:endParaRPr lang="en-US" altLang="zh-CN" sz="2400" b="1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zh-CN" altLang="en-US" sz="2400" b="1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加入购物车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FFE3DFA7-1286-4947-9FA4-2395EEF4A8C8}"/>
              </a:ext>
            </a:extLst>
          </p:cNvPr>
          <p:cNvCxnSpPr>
            <a:cxnSpLocks/>
          </p:cNvCxnSpPr>
          <p:nvPr/>
        </p:nvCxnSpPr>
        <p:spPr>
          <a:xfrm flipH="1">
            <a:off x="2447926" y="4967452"/>
            <a:ext cx="1880017" cy="9570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90015BB2-634B-4F7D-B927-D62568325ABD}"/>
              </a:ext>
            </a:extLst>
          </p:cNvPr>
          <p:cNvSpPr txBox="1"/>
          <p:nvPr/>
        </p:nvSpPr>
        <p:spPr>
          <a:xfrm>
            <a:off x="4327943" y="4442802"/>
            <a:ext cx="1781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结算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AE38603A-BF18-4407-8639-380549E7EAEF}"/>
              </a:ext>
            </a:extLst>
          </p:cNvPr>
          <p:cNvCxnSpPr>
            <a:cxnSpLocks/>
          </p:cNvCxnSpPr>
          <p:nvPr/>
        </p:nvCxnSpPr>
        <p:spPr>
          <a:xfrm>
            <a:off x="7171518" y="3429000"/>
            <a:ext cx="2648757" cy="8467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D9DDC5A2-1DA1-4F35-8069-8D8E24ED39EC}"/>
              </a:ext>
            </a:extLst>
          </p:cNvPr>
          <p:cNvSpPr txBox="1"/>
          <p:nvPr/>
        </p:nvSpPr>
        <p:spPr>
          <a:xfrm>
            <a:off x="4182283" y="3093608"/>
            <a:ext cx="3818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查看历史订单</a:t>
            </a:r>
            <a:endParaRPr lang="en-US" altLang="zh-CN" sz="2400" b="1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zh-CN" altLang="en-US" sz="2400" b="1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在地图上显示最短路径</a:t>
            </a:r>
            <a:endParaRPr lang="en-US" altLang="zh-CN" sz="2400" b="1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endParaRPr lang="zh-CN" altLang="en-US" sz="2400" b="1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AF5AFC2-4E9A-4A5F-BB19-4AB27E15BE4B}"/>
              </a:ext>
            </a:extLst>
          </p:cNvPr>
          <p:cNvSpPr/>
          <p:nvPr/>
        </p:nvSpPr>
        <p:spPr>
          <a:xfrm>
            <a:off x="375654" y="277607"/>
            <a:ext cx="376821" cy="303419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 w="9525">
            <a:noFill/>
          </a:ln>
        </p:spPr>
        <p:txBody>
          <a:bodyPr wrap="square" lIns="0" tIns="0" rIns="0" bIns="0"/>
          <a:lstStyle/>
          <a:p>
            <a:endParaRPr sz="904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A4913E1-5B78-4C3B-A037-C097D3AD31A6}"/>
              </a:ext>
            </a:extLst>
          </p:cNvPr>
          <p:cNvSpPr txBox="1"/>
          <p:nvPr/>
        </p:nvSpPr>
        <p:spPr>
          <a:xfrm>
            <a:off x="752475" y="198483"/>
            <a:ext cx="217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+mj-ea"/>
                <a:ea typeface="+mj-ea"/>
              </a:rPr>
              <a:t>Part 01 </a:t>
            </a:r>
            <a:endParaRPr lang="zh-CN" altLang="en-US" sz="2400" b="1" dirty="0">
              <a:latin typeface="+mj-ea"/>
              <a:ea typeface="+mj-ea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C3E88C3-84C0-4316-9BAE-47A107101FE8}"/>
              </a:ext>
            </a:extLst>
          </p:cNvPr>
          <p:cNvCxnSpPr>
            <a:cxnSpLocks/>
          </p:cNvCxnSpPr>
          <p:nvPr/>
        </p:nvCxnSpPr>
        <p:spPr>
          <a:xfrm>
            <a:off x="6949414" y="5500488"/>
            <a:ext cx="2919250" cy="4050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48147BA0-F9E5-48A2-B025-B00A4679D0EB}"/>
              </a:ext>
            </a:extLst>
          </p:cNvPr>
          <p:cNvSpPr txBox="1"/>
          <p:nvPr/>
        </p:nvSpPr>
        <p:spPr>
          <a:xfrm>
            <a:off x="5365226" y="5215168"/>
            <a:ext cx="1781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确认收货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336F647-03A8-46AA-AFCB-3D7AEADBBF25}"/>
              </a:ext>
            </a:extLst>
          </p:cNvPr>
          <p:cNvSpPr/>
          <p:nvPr/>
        </p:nvSpPr>
        <p:spPr>
          <a:xfrm>
            <a:off x="4243663" y="599743"/>
            <a:ext cx="3057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目标顾客界面</a:t>
            </a:r>
          </a:p>
        </p:txBody>
      </p:sp>
    </p:spTree>
    <p:extLst>
      <p:ext uri="{BB962C8B-B14F-4D97-AF65-F5344CB8AC3E}">
        <p14:creationId xmlns:p14="http://schemas.microsoft.com/office/powerpoint/2010/main" val="422018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4766046" y="1238005"/>
            <a:ext cx="2696671" cy="2425220"/>
            <a:chOff x="687918" y="1359259"/>
            <a:chExt cx="5202542" cy="4680539"/>
          </a:xfrm>
          <a:solidFill>
            <a:srgbClr val="FFC000"/>
          </a:solidFill>
        </p:grpSpPr>
        <p:grpSp>
          <p:nvGrpSpPr>
            <p:cNvPr id="15" name="组合 14"/>
            <p:cNvGrpSpPr/>
            <p:nvPr/>
          </p:nvGrpSpPr>
          <p:grpSpPr>
            <a:xfrm rot="2700000">
              <a:off x="756186" y="1959808"/>
              <a:ext cx="2713630" cy="2850166"/>
              <a:chOff x="0" y="986971"/>
              <a:chExt cx="4615543" cy="4847774"/>
            </a:xfrm>
            <a:grpFill/>
          </p:grpSpPr>
          <p:sp>
            <p:nvSpPr>
              <p:cNvPr id="37" name="矩形 36"/>
              <p:cNvSpPr/>
              <p:nvPr/>
            </p:nvSpPr>
            <p:spPr>
              <a:xfrm>
                <a:off x="449943" y="986971"/>
                <a:ext cx="4165600" cy="484777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0" y="1320801"/>
                <a:ext cx="4180114" cy="418011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grpSp>
          <p:nvGrpSpPr>
            <p:cNvPr id="16" name="组合 17"/>
            <p:cNvGrpSpPr/>
            <p:nvPr/>
          </p:nvGrpSpPr>
          <p:grpSpPr>
            <a:xfrm rot="2700000">
              <a:off x="1680822" y="1299176"/>
              <a:ext cx="3799246" cy="3990406"/>
              <a:chOff x="0" y="986971"/>
              <a:chExt cx="4615543" cy="4847774"/>
            </a:xfrm>
            <a:grpFill/>
          </p:grpSpPr>
          <p:sp>
            <p:nvSpPr>
              <p:cNvPr id="35" name="矩形 34"/>
              <p:cNvSpPr/>
              <p:nvPr/>
            </p:nvSpPr>
            <p:spPr>
              <a:xfrm>
                <a:off x="449943" y="986971"/>
                <a:ext cx="4165600" cy="484777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0" y="1320801"/>
                <a:ext cx="4180114" cy="418011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grpSp>
          <p:nvGrpSpPr>
            <p:cNvPr id="17" name="组合 26"/>
            <p:cNvGrpSpPr/>
            <p:nvPr/>
          </p:nvGrpSpPr>
          <p:grpSpPr>
            <a:xfrm rot="2700000">
              <a:off x="4445388" y="1323797"/>
              <a:ext cx="1409610" cy="1480534"/>
              <a:chOff x="0" y="986971"/>
              <a:chExt cx="4615543" cy="4847774"/>
            </a:xfrm>
            <a:grpFill/>
          </p:grpSpPr>
          <p:sp>
            <p:nvSpPr>
              <p:cNvPr id="33" name="矩形 32"/>
              <p:cNvSpPr/>
              <p:nvPr/>
            </p:nvSpPr>
            <p:spPr>
              <a:xfrm>
                <a:off x="449943" y="986971"/>
                <a:ext cx="4165600" cy="484777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0" y="1320801"/>
                <a:ext cx="4180114" cy="418011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grpSp>
          <p:nvGrpSpPr>
            <p:cNvPr id="19" name="组合 29"/>
            <p:cNvGrpSpPr/>
            <p:nvPr/>
          </p:nvGrpSpPr>
          <p:grpSpPr>
            <a:xfrm rot="2700000">
              <a:off x="4526822" y="5309795"/>
              <a:ext cx="712090" cy="747916"/>
              <a:chOff x="0" y="986971"/>
              <a:chExt cx="4615543" cy="4847774"/>
            </a:xfrm>
            <a:grpFill/>
          </p:grpSpPr>
          <p:sp>
            <p:nvSpPr>
              <p:cNvPr id="31" name="矩形 30"/>
              <p:cNvSpPr/>
              <p:nvPr/>
            </p:nvSpPr>
            <p:spPr>
              <a:xfrm>
                <a:off x="449943" y="986971"/>
                <a:ext cx="4165600" cy="484777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0" y="1320801"/>
                <a:ext cx="4180114" cy="418011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</p:grpSp>
      <p:sp>
        <p:nvSpPr>
          <p:cNvPr id="39" name="矩形 69"/>
          <p:cNvSpPr>
            <a:spLocks noChangeArrowheads="1"/>
          </p:cNvSpPr>
          <p:nvPr/>
        </p:nvSpPr>
        <p:spPr bwMode="auto">
          <a:xfrm>
            <a:off x="2155335" y="4058310"/>
            <a:ext cx="8355724" cy="830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28" tIns="45713" rIns="91428" bIns="45713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8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关键技术性问题与解决</a:t>
            </a:r>
          </a:p>
        </p:txBody>
      </p:sp>
      <p:sp>
        <p:nvSpPr>
          <p:cNvPr id="40" name="矩形 70"/>
          <p:cNvSpPr>
            <a:spLocks noChangeArrowheads="1"/>
          </p:cNvSpPr>
          <p:nvPr/>
        </p:nvSpPr>
        <p:spPr bwMode="auto">
          <a:xfrm>
            <a:off x="2504333" y="5121343"/>
            <a:ext cx="7220096" cy="400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8" tIns="45713" rIns="91428" bIns="45713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交互与最速曲线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1331087" y="4431009"/>
            <a:ext cx="1456453" cy="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9859487" y="4431009"/>
            <a:ext cx="1379799" cy="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_14"/>
          <p:cNvSpPr txBox="1">
            <a:spLocks noChangeArrowheads="1"/>
          </p:cNvSpPr>
          <p:nvPr/>
        </p:nvSpPr>
        <p:spPr bwMode="auto">
          <a:xfrm>
            <a:off x="5052475" y="1849546"/>
            <a:ext cx="2264507" cy="642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8" tIns="45713" rIns="91428" bIns="45713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en-US" altLang="zh-CN" sz="5867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02</a:t>
            </a:r>
            <a:endParaRPr lang="zh-CN" altLang="en-US" sz="5867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845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">
            <a:extLst>
              <a:ext uri="{FF2B5EF4-FFF2-40B4-BE49-F238E27FC236}">
                <a16:creationId xmlns:a16="http://schemas.microsoft.com/office/drawing/2014/main" id="{77CEA694-53E0-4FA1-ADAC-7A9B5316C1BC}"/>
              </a:ext>
            </a:extLst>
          </p:cNvPr>
          <p:cNvSpPr/>
          <p:nvPr/>
        </p:nvSpPr>
        <p:spPr>
          <a:xfrm>
            <a:off x="3272814" y="562"/>
            <a:ext cx="8910903" cy="777161"/>
          </a:xfrm>
          <a:prstGeom prst="rect">
            <a:avLst/>
          </a:prstGeom>
          <a:blipFill rotWithShape="0">
            <a:blip r:embed="rId2"/>
            <a:stretch>
              <a:fillRect b="-890436"/>
            </a:stretch>
          </a:blipFill>
          <a:ln w="9525">
            <a:noFill/>
          </a:ln>
        </p:spPr>
        <p:txBody>
          <a:bodyPr wrap="square" lIns="0" tIns="0" rIns="0" bIns="0"/>
          <a:lstStyle/>
          <a:p>
            <a:endParaRPr sz="904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FB31F4A8-9492-43DD-8B85-D144B4CDC983}"/>
              </a:ext>
            </a:extLst>
          </p:cNvPr>
          <p:cNvSpPr/>
          <p:nvPr/>
        </p:nvSpPr>
        <p:spPr>
          <a:xfrm>
            <a:off x="375654" y="277607"/>
            <a:ext cx="376821" cy="303419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 w="9525">
            <a:noFill/>
          </a:ln>
        </p:spPr>
        <p:txBody>
          <a:bodyPr wrap="square" lIns="0" tIns="0" rIns="0" bIns="0"/>
          <a:lstStyle/>
          <a:p>
            <a:endParaRPr sz="904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5BE1F00-AB2A-48EB-8FE8-1607A891651E}"/>
              </a:ext>
            </a:extLst>
          </p:cNvPr>
          <p:cNvSpPr txBox="1"/>
          <p:nvPr/>
        </p:nvSpPr>
        <p:spPr>
          <a:xfrm>
            <a:off x="752475" y="198483"/>
            <a:ext cx="217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+mj-ea"/>
                <a:ea typeface="+mj-ea"/>
              </a:rPr>
              <a:t>Part 02 </a:t>
            </a:r>
            <a:endParaRPr lang="zh-CN" altLang="en-US" sz="2400" b="1" dirty="0">
              <a:latin typeface="+mj-ea"/>
              <a:ea typeface="+mj-ea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C91D91B-5604-4065-814B-CA06C00C2840}"/>
              </a:ext>
            </a:extLst>
          </p:cNvPr>
          <p:cNvSpPr/>
          <p:nvPr/>
        </p:nvSpPr>
        <p:spPr>
          <a:xfrm>
            <a:off x="4243663" y="599743"/>
            <a:ext cx="3057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实现顾客界面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14136FAE-F675-462D-919F-139ACD2B57FF}"/>
              </a:ext>
            </a:extLst>
          </p:cNvPr>
          <p:cNvCxnSpPr>
            <a:cxnSpLocks/>
          </p:cNvCxnSpPr>
          <p:nvPr/>
        </p:nvCxnSpPr>
        <p:spPr>
          <a:xfrm>
            <a:off x="725008" y="2933700"/>
            <a:ext cx="734424" cy="4953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20917FD3-2C5D-4B84-B22D-E4EA40F75C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223" y="3023334"/>
            <a:ext cx="5148190" cy="3709923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21A944E2-1392-46C3-B5DF-0D0ED0B43A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741" y="1629804"/>
            <a:ext cx="5505195" cy="4078719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2ED04C8D-8F92-4029-A17F-47B00D4CFC47}"/>
              </a:ext>
            </a:extLst>
          </p:cNvPr>
          <p:cNvSpPr txBox="1"/>
          <p:nvPr/>
        </p:nvSpPr>
        <p:spPr>
          <a:xfrm>
            <a:off x="269065" y="1878255"/>
            <a:ext cx="27584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选择菜品及份数</a:t>
            </a:r>
            <a:endParaRPr lang="en-US" altLang="zh-CN" sz="2400" b="1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zh-CN" altLang="en-US" sz="2400" b="1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加入购物车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6BD3CF36-CE1D-444D-AD19-628112B8CEFE}"/>
              </a:ext>
            </a:extLst>
          </p:cNvPr>
          <p:cNvCxnSpPr>
            <a:cxnSpLocks/>
          </p:cNvCxnSpPr>
          <p:nvPr/>
        </p:nvCxnSpPr>
        <p:spPr>
          <a:xfrm>
            <a:off x="5312670" y="2145413"/>
            <a:ext cx="696736" cy="4326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10D33846-181B-417E-B712-F07AB5F4A840}"/>
              </a:ext>
            </a:extLst>
          </p:cNvPr>
          <p:cNvSpPr txBox="1"/>
          <p:nvPr/>
        </p:nvSpPr>
        <p:spPr>
          <a:xfrm>
            <a:off x="3686983" y="1290383"/>
            <a:ext cx="3818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查看历史订单</a:t>
            </a:r>
            <a:endParaRPr lang="en-US" altLang="zh-CN" sz="2400" b="1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zh-CN" altLang="en-US" sz="2400" b="1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在地图上显示最短路径</a:t>
            </a:r>
            <a:endParaRPr lang="en-US" altLang="zh-CN" sz="2400" b="1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endParaRPr lang="zh-CN" altLang="en-US" sz="2400" b="1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D0B17E6C-BF70-45AF-A2AC-3340E80989D2}"/>
              </a:ext>
            </a:extLst>
          </p:cNvPr>
          <p:cNvCxnSpPr>
            <a:cxnSpLocks/>
          </p:cNvCxnSpPr>
          <p:nvPr/>
        </p:nvCxnSpPr>
        <p:spPr>
          <a:xfrm flipH="1">
            <a:off x="9505950" y="1182665"/>
            <a:ext cx="80151" cy="6175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9DE03B29-7E3F-434E-B29F-7BF54A2571AD}"/>
              </a:ext>
            </a:extLst>
          </p:cNvPr>
          <p:cNvSpPr txBox="1"/>
          <p:nvPr/>
        </p:nvSpPr>
        <p:spPr>
          <a:xfrm>
            <a:off x="460460" y="5550681"/>
            <a:ext cx="1781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结算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5C34E40-E280-4C90-8B62-B509FF5C31A2}"/>
              </a:ext>
            </a:extLst>
          </p:cNvPr>
          <p:cNvSpPr txBox="1"/>
          <p:nvPr/>
        </p:nvSpPr>
        <p:spPr>
          <a:xfrm>
            <a:off x="9057338" y="715310"/>
            <a:ext cx="1781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确认收货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4A0BB46A-F6FA-447E-9AC8-0F87DF248818}"/>
              </a:ext>
            </a:extLst>
          </p:cNvPr>
          <p:cNvCxnSpPr>
            <a:cxnSpLocks/>
          </p:cNvCxnSpPr>
          <p:nvPr/>
        </p:nvCxnSpPr>
        <p:spPr>
          <a:xfrm flipV="1">
            <a:off x="1459432" y="5251260"/>
            <a:ext cx="2560118" cy="5018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82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75C0AC8-4BAB-41BC-B3D3-4CE3D0A8E238}"/>
              </a:ext>
            </a:extLst>
          </p:cNvPr>
          <p:cNvSpPr txBox="1"/>
          <p:nvPr/>
        </p:nvSpPr>
        <p:spPr>
          <a:xfrm>
            <a:off x="7300910" y="2066379"/>
            <a:ext cx="2701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编辑库存、商品种类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0816D76-CE7D-4828-A0BD-3731C7C6AE33}"/>
              </a:ext>
            </a:extLst>
          </p:cNvPr>
          <p:cNvSpPr txBox="1"/>
          <p:nvPr/>
        </p:nvSpPr>
        <p:spPr>
          <a:xfrm>
            <a:off x="5756796" y="1207506"/>
            <a:ext cx="3437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为订单发货</a:t>
            </a:r>
            <a:endParaRPr lang="en-US" altLang="zh-CN" sz="2400" b="1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zh-CN" altLang="en-US" sz="2400" b="1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显示订单状态</a:t>
            </a:r>
          </a:p>
        </p:txBody>
      </p:sp>
      <p:sp>
        <p:nvSpPr>
          <p:cNvPr id="13" name="object 1">
            <a:extLst>
              <a:ext uri="{FF2B5EF4-FFF2-40B4-BE49-F238E27FC236}">
                <a16:creationId xmlns:a16="http://schemas.microsoft.com/office/drawing/2014/main" id="{77CEA694-53E0-4FA1-ADAC-7A9B5316C1BC}"/>
              </a:ext>
            </a:extLst>
          </p:cNvPr>
          <p:cNvSpPr/>
          <p:nvPr/>
        </p:nvSpPr>
        <p:spPr>
          <a:xfrm>
            <a:off x="3272814" y="562"/>
            <a:ext cx="8910903" cy="777161"/>
          </a:xfrm>
          <a:prstGeom prst="rect">
            <a:avLst/>
          </a:prstGeom>
          <a:blipFill rotWithShape="0">
            <a:blip r:embed="rId2"/>
            <a:stretch>
              <a:fillRect b="-890436"/>
            </a:stretch>
          </a:blipFill>
          <a:ln w="9525">
            <a:noFill/>
          </a:ln>
        </p:spPr>
        <p:txBody>
          <a:bodyPr wrap="square" lIns="0" tIns="0" rIns="0" bIns="0"/>
          <a:lstStyle/>
          <a:p>
            <a:endParaRPr sz="904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FB31F4A8-9492-43DD-8B85-D144B4CDC983}"/>
              </a:ext>
            </a:extLst>
          </p:cNvPr>
          <p:cNvSpPr/>
          <p:nvPr/>
        </p:nvSpPr>
        <p:spPr>
          <a:xfrm>
            <a:off x="375654" y="277607"/>
            <a:ext cx="376821" cy="303419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 w="9525">
            <a:noFill/>
          </a:ln>
        </p:spPr>
        <p:txBody>
          <a:bodyPr wrap="square" lIns="0" tIns="0" rIns="0" bIns="0"/>
          <a:lstStyle/>
          <a:p>
            <a:endParaRPr sz="904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5BE1F00-AB2A-48EB-8FE8-1607A891651E}"/>
              </a:ext>
            </a:extLst>
          </p:cNvPr>
          <p:cNvSpPr txBox="1"/>
          <p:nvPr/>
        </p:nvSpPr>
        <p:spPr>
          <a:xfrm>
            <a:off x="752475" y="198483"/>
            <a:ext cx="217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+mj-ea"/>
                <a:ea typeface="+mj-ea"/>
              </a:rPr>
              <a:t>Part 02 </a:t>
            </a:r>
            <a:endParaRPr lang="zh-CN" altLang="en-US" sz="2400" b="1" dirty="0">
              <a:latin typeface="+mj-ea"/>
              <a:ea typeface="+mj-ea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C91D91B-5604-4065-814B-CA06C00C2840}"/>
              </a:ext>
            </a:extLst>
          </p:cNvPr>
          <p:cNvSpPr/>
          <p:nvPr/>
        </p:nvSpPr>
        <p:spPr>
          <a:xfrm>
            <a:off x="4243663" y="599743"/>
            <a:ext cx="3057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实现商家界面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5802DC-5D69-499E-8120-D3A1D948C5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632" y="2024450"/>
            <a:ext cx="6764152" cy="301968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1D9CFD8-7A2F-4F5F-AC78-9019F2E611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350" y="3285230"/>
            <a:ext cx="6047920" cy="3492453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B512A7D-E4D1-45AA-B66F-12D07991FCE3}"/>
              </a:ext>
            </a:extLst>
          </p:cNvPr>
          <p:cNvCxnSpPr>
            <a:cxnSpLocks/>
          </p:cNvCxnSpPr>
          <p:nvPr/>
        </p:nvCxnSpPr>
        <p:spPr>
          <a:xfrm flipH="1">
            <a:off x="6900845" y="2478608"/>
            <a:ext cx="400065" cy="12134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9137C1E3-4291-479C-9BD9-0BFF585CA659}"/>
              </a:ext>
            </a:extLst>
          </p:cNvPr>
          <p:cNvSpPr txBox="1"/>
          <p:nvPr/>
        </p:nvSpPr>
        <p:spPr>
          <a:xfrm>
            <a:off x="952366" y="1189419"/>
            <a:ext cx="1585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接收订单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D3F9B96-6836-4819-8E2E-399D973125F9}"/>
              </a:ext>
            </a:extLst>
          </p:cNvPr>
          <p:cNvCxnSpPr>
            <a:cxnSpLocks/>
          </p:cNvCxnSpPr>
          <p:nvPr/>
        </p:nvCxnSpPr>
        <p:spPr>
          <a:xfrm>
            <a:off x="2180682" y="1575744"/>
            <a:ext cx="253267" cy="4300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A6D66C6B-9ABD-434E-881F-D04C94C4DD9B}"/>
              </a:ext>
            </a:extLst>
          </p:cNvPr>
          <p:cNvCxnSpPr>
            <a:cxnSpLocks/>
          </p:cNvCxnSpPr>
          <p:nvPr/>
        </p:nvCxnSpPr>
        <p:spPr>
          <a:xfrm flipH="1">
            <a:off x="6285374" y="2071813"/>
            <a:ext cx="371300" cy="3594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A51E8CAD-37DB-4170-9D0F-EC6F3E0A096C}"/>
              </a:ext>
            </a:extLst>
          </p:cNvPr>
          <p:cNvCxnSpPr>
            <a:cxnSpLocks/>
          </p:cNvCxnSpPr>
          <p:nvPr/>
        </p:nvCxnSpPr>
        <p:spPr>
          <a:xfrm flipH="1">
            <a:off x="7728265" y="2638425"/>
            <a:ext cx="344970" cy="31441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1EE0CF87-183F-4DF8-829D-CC158C3F5DFA}"/>
              </a:ext>
            </a:extLst>
          </p:cNvPr>
          <p:cNvSpPr txBox="1"/>
          <p:nvPr/>
        </p:nvSpPr>
        <p:spPr>
          <a:xfrm>
            <a:off x="9503910" y="1529475"/>
            <a:ext cx="2154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查看菜品图片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3C3E731E-6D36-4FA4-B6A1-B9AADB1812B4}"/>
              </a:ext>
            </a:extLst>
          </p:cNvPr>
          <p:cNvCxnSpPr>
            <a:cxnSpLocks/>
          </p:cNvCxnSpPr>
          <p:nvPr/>
        </p:nvCxnSpPr>
        <p:spPr>
          <a:xfrm>
            <a:off x="10722623" y="2169453"/>
            <a:ext cx="164452" cy="185009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1822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682</Words>
  <Application>Microsoft Office PowerPoint</Application>
  <PresentationFormat>宽屏</PresentationFormat>
  <Paragraphs>165</Paragraphs>
  <Slides>17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Adobe 仿宋 Std R</vt:lpstr>
      <vt:lpstr>Adobe 楷体 Std R</vt:lpstr>
      <vt:lpstr>等线</vt:lpstr>
      <vt:lpstr>等线 Light</vt:lpstr>
      <vt:lpstr>微软雅黑</vt:lpstr>
      <vt:lpstr>Agency FB</vt:lpstr>
      <vt:lpstr>Arial</vt:lpstr>
      <vt:lpstr>Impact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浩瑞 李</dc:creator>
  <cp:lastModifiedBy>浩瑞 李</cp:lastModifiedBy>
  <cp:revision>30</cp:revision>
  <dcterms:created xsi:type="dcterms:W3CDTF">2019-08-27T01:55:07Z</dcterms:created>
  <dcterms:modified xsi:type="dcterms:W3CDTF">2019-09-11T15:51:53Z</dcterms:modified>
</cp:coreProperties>
</file>